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9144000"/>
  <p:notesSz cx="9144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55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0" y="914400"/>
            <a:ext cx="502920" cy="5029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343400" y="914400"/>
            <a:ext cx="502920" cy="5029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029200" y="914400"/>
            <a:ext cx="502920" cy="5029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57200" y="2011680"/>
            <a:ext cx="82296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</a:t>
            </a:r>
            <a:endParaRPr lang="en-US" sz="22000" dirty="0"/>
          </a:p>
        </p:txBody>
      </p:sp>
      <p:sp>
        <p:nvSpPr>
          <p:cNvPr id="6" name="Text 4"/>
          <p:cNvSpPr/>
          <p:nvPr/>
        </p:nvSpPr>
        <p:spPr>
          <a:xfrm>
            <a:off x="457200" y="443484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spc="8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ABRIL  ·  2026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4023360" y="5074920"/>
            <a:ext cx="109728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52578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spc="5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DÍA INTERNACIONAL DE LA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7200" y="562356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Y SALUD EN EL TRABAJO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1371600" y="6583680"/>
            <a:ext cx="6400800" cy="1508760"/>
          </a:xfrm>
          <a:prstGeom prst="rect">
            <a:avLst/>
          </a:prstGeom>
          <a:solidFill>
            <a:srgbClr val="0F2238"/>
          </a:solidFill>
          <a:ln w="19050">
            <a:solidFill>
              <a:srgbClr val="B8254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463040" y="6720840"/>
            <a:ext cx="62179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8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años</a:t>
            </a:r>
            <a:pPr algn="ctr" indent="0" marL="0">
              <a:spcAft>
                <a:spcPts val="400"/>
              </a:spcAft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de la Ley de PRL</a:t>
            </a:r>
            <a:endParaRPr lang="en-US" sz="2800" dirty="0"/>
          </a:p>
          <a:p>
            <a:pPr algn="ctr" indent="0" marL="0">
              <a:spcAft>
                <a:spcPts val="400"/>
              </a:spcAft>
              <a:buNone/>
            </a:pPr>
            <a:r>
              <a:rPr lang="en-US" sz="14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que llega </a:t>
            </a:r>
            <a:pPr algn="ctr" indent="0" marL="0">
              <a:spcAft>
                <a:spcPts val="400"/>
              </a:spcAft>
              <a:buNone/>
            </a:pPr>
            <a:r>
              <a:rPr lang="en-US" sz="14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los silencios que pesan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  ·  SP-056-B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/ 6  →  desliza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0040" y="182880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85800" y="182880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51560" y="182880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463040" y="118872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0" y="118872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ESPAÑA · CIERRE 2025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457200" y="100584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¿Dónde estamos?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457200" y="1627632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foto fija de la siniestralidad laboral en España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57200" y="2011680"/>
            <a:ext cx="73152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2331720"/>
            <a:ext cx="3931920" cy="26060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548640" y="2331720"/>
            <a:ext cx="3931920" cy="118872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>
            <a:alphaModFix amt="65000"/>
          </a:blip>
          <a:stretch>
            <a:fillRect/>
          </a:stretch>
        </p:blipFill>
        <p:spPr>
          <a:xfrm>
            <a:off x="3886200" y="2606040"/>
            <a:ext cx="365760" cy="365760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822960" y="265176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735</a:t>
            </a:r>
            <a:endParaRPr lang="en-US" sz="5000" dirty="0"/>
          </a:p>
        </p:txBody>
      </p:sp>
      <p:sp>
        <p:nvSpPr>
          <p:cNvPr id="15" name="Text 12"/>
          <p:cNvSpPr/>
          <p:nvPr/>
        </p:nvSpPr>
        <p:spPr>
          <a:xfrm>
            <a:off x="822960" y="365760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FALLECIDOS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822960" y="397764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mortales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822960" y="4389120"/>
            <a:ext cx="3474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−7,7 % vs 2024 (61 menos)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4663440" y="2331720"/>
            <a:ext cx="3931920" cy="26060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9" name="Shape 16"/>
          <p:cNvSpPr/>
          <p:nvPr/>
        </p:nvSpPr>
        <p:spPr>
          <a:xfrm>
            <a:off x="4663440" y="2331720"/>
            <a:ext cx="3931920" cy="118872"/>
          </a:xfrm>
          <a:prstGeom prst="rect">
            <a:avLst/>
          </a:prstGeom>
          <a:solidFill>
            <a:srgbClr val="C97B1F"/>
          </a:solidFill>
          <a:ln w="12700">
            <a:solidFill>
              <a:srgbClr val="C97B1F"/>
            </a:solidFill>
            <a:prstDash val="solid"/>
          </a:ln>
        </p:spPr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2">
            <a:alphaModFix amt="65000"/>
          </a:blip>
          <a:stretch>
            <a:fillRect/>
          </a:stretch>
        </p:blipFill>
        <p:spPr>
          <a:xfrm>
            <a:off x="8001000" y="2606040"/>
            <a:ext cx="365760" cy="365760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4937760" y="265176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620.386</a:t>
            </a:r>
            <a:endParaRPr lang="en-US" sz="5000" dirty="0"/>
          </a:p>
        </p:txBody>
      </p:sp>
      <p:sp>
        <p:nvSpPr>
          <p:cNvPr id="22" name="Text 18"/>
          <p:cNvSpPr/>
          <p:nvPr/>
        </p:nvSpPr>
        <p:spPr>
          <a:xfrm>
            <a:off x="4937760" y="365760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BAJA</a:t>
            </a:r>
            <a:endParaRPr lang="en-US" sz="1100" dirty="0"/>
          </a:p>
        </p:txBody>
      </p:sp>
      <p:sp>
        <p:nvSpPr>
          <p:cNvPr id="23" name="Text 19"/>
          <p:cNvSpPr/>
          <p:nvPr/>
        </p:nvSpPr>
        <p:spPr>
          <a:xfrm>
            <a:off x="4937760" y="397764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Siniestralidad total</a:t>
            </a:r>
            <a:endParaRPr lang="en-US" sz="1400" dirty="0"/>
          </a:p>
        </p:txBody>
      </p:sp>
      <p:sp>
        <p:nvSpPr>
          <p:cNvPr id="24" name="Text 20"/>
          <p:cNvSpPr/>
          <p:nvPr/>
        </p:nvSpPr>
        <p:spPr>
          <a:xfrm>
            <a:off x="4937760" y="4389120"/>
            <a:ext cx="3474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−1,3 % vs 2024</a:t>
            </a:r>
            <a:endParaRPr lang="en-US" sz="1100" dirty="0"/>
          </a:p>
        </p:txBody>
      </p:sp>
      <p:sp>
        <p:nvSpPr>
          <p:cNvPr id="25" name="Shape 21"/>
          <p:cNvSpPr/>
          <p:nvPr/>
        </p:nvSpPr>
        <p:spPr>
          <a:xfrm>
            <a:off x="548640" y="5120640"/>
            <a:ext cx="3931920" cy="26060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548640" y="5120640"/>
            <a:ext cx="3931920" cy="118872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27" name="Image 2" descr="preencoded.png">    </p:cNvPr>
          <p:cNvPicPr>
            <a:picLocks noChangeAspect="1"/>
          </p:cNvPicPr>
          <p:nvPr/>
        </p:nvPicPr>
        <p:blipFill>
          <a:blip r:embed="rId3">
            <a:alphaModFix amt="65000"/>
          </a:blip>
          <a:stretch>
            <a:fillRect/>
          </a:stretch>
        </p:blipFill>
        <p:spPr>
          <a:xfrm>
            <a:off x="3886200" y="5394960"/>
            <a:ext cx="365760" cy="365760"/>
          </a:xfrm>
          <a:prstGeom prst="rect">
            <a:avLst/>
          </a:prstGeom>
        </p:spPr>
      </p:pic>
      <p:sp>
        <p:nvSpPr>
          <p:cNvPr id="28" name="Text 23"/>
          <p:cNvSpPr/>
          <p:nvPr/>
        </p:nvSpPr>
        <p:spPr>
          <a:xfrm>
            <a:off x="822960" y="544068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164</a:t>
            </a:r>
            <a:endParaRPr lang="en-US" sz="5000" dirty="0"/>
          </a:p>
        </p:txBody>
      </p:sp>
      <p:sp>
        <p:nvSpPr>
          <p:cNvPr id="29" name="Text 24"/>
          <p:cNvSpPr/>
          <p:nvPr/>
        </p:nvSpPr>
        <p:spPr>
          <a:xfrm>
            <a:off x="822960" y="644652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CONSTRUCCIÓN</a:t>
            </a:r>
            <a:endParaRPr lang="en-US" sz="1100" dirty="0"/>
          </a:p>
        </p:txBody>
      </p:sp>
      <p:sp>
        <p:nvSpPr>
          <p:cNvPr id="30" name="Text 25"/>
          <p:cNvSpPr/>
          <p:nvPr/>
        </p:nvSpPr>
        <p:spPr>
          <a:xfrm>
            <a:off x="822960" y="676656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Único sector que sube</a:t>
            </a:r>
            <a:endParaRPr lang="en-US" sz="1400" dirty="0"/>
          </a:p>
        </p:txBody>
      </p:sp>
      <p:sp>
        <p:nvSpPr>
          <p:cNvPr id="31" name="Text 26"/>
          <p:cNvSpPr/>
          <p:nvPr/>
        </p:nvSpPr>
        <p:spPr>
          <a:xfrm>
            <a:off x="822960" y="7178040"/>
            <a:ext cx="3474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+29 muertes (+21,5 %)</a:t>
            </a:r>
            <a:endParaRPr lang="en-US" sz="1100" dirty="0"/>
          </a:p>
        </p:txBody>
      </p:sp>
      <p:sp>
        <p:nvSpPr>
          <p:cNvPr id="32" name="Shape 27"/>
          <p:cNvSpPr/>
          <p:nvPr/>
        </p:nvSpPr>
        <p:spPr>
          <a:xfrm>
            <a:off x="4663440" y="5120640"/>
            <a:ext cx="3931920" cy="26060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33" name="Shape 28"/>
          <p:cNvSpPr/>
          <p:nvPr/>
        </p:nvSpPr>
        <p:spPr>
          <a:xfrm>
            <a:off x="4663440" y="5120640"/>
            <a:ext cx="3931920" cy="118872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34" name="Image 3" descr="preencoded.png">    </p:cNvPr>
          <p:cNvPicPr>
            <a:picLocks noChangeAspect="1"/>
          </p:cNvPicPr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8001000" y="5394960"/>
            <a:ext cx="365760" cy="365760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4937760" y="544068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8.700</a:t>
            </a:r>
            <a:endParaRPr lang="en-US" sz="5000" dirty="0"/>
          </a:p>
        </p:txBody>
      </p:sp>
      <p:sp>
        <p:nvSpPr>
          <p:cNvPr id="36" name="Text 30"/>
          <p:cNvSpPr/>
          <p:nvPr/>
        </p:nvSpPr>
        <p:spPr>
          <a:xfrm>
            <a:off x="4937760" y="644652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CÁNCER LABORAL</a:t>
            </a:r>
            <a:endParaRPr lang="en-US" sz="1100" dirty="0"/>
          </a:p>
        </p:txBody>
      </p:sp>
      <p:sp>
        <p:nvSpPr>
          <p:cNvPr id="37" name="Text 31"/>
          <p:cNvSpPr/>
          <p:nvPr/>
        </p:nvSpPr>
        <p:spPr>
          <a:xfrm>
            <a:off x="4937760" y="676656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Hombres muertos al año</a:t>
            </a:r>
            <a:endParaRPr lang="en-US" sz="1400" dirty="0"/>
          </a:p>
        </p:txBody>
      </p:sp>
      <p:sp>
        <p:nvSpPr>
          <p:cNvPr id="38" name="Text 32"/>
          <p:cNvSpPr/>
          <p:nvPr/>
        </p:nvSpPr>
        <p:spPr>
          <a:xfrm>
            <a:off x="4937760" y="7178040"/>
            <a:ext cx="3474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Solo 119 partes notificados</a:t>
            </a:r>
            <a:endParaRPr lang="en-US" sz="1100" dirty="0"/>
          </a:p>
        </p:txBody>
      </p:sp>
      <p:sp>
        <p:nvSpPr>
          <p:cNvPr id="39" name="Text 33"/>
          <p:cNvSpPr/>
          <p:nvPr/>
        </p:nvSpPr>
        <p:spPr>
          <a:xfrm>
            <a:off x="457200" y="81381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Ministerio de Trabajo y Economía Social · INSST</a:t>
            </a:r>
            <a:endParaRPr lang="en-US" sz="900" dirty="0"/>
          </a:p>
        </p:txBody>
      </p:sp>
      <p:sp>
        <p:nvSpPr>
          <p:cNvPr id="40" name="Shape 34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41" name="Text 35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SP-056-B  ·  www.opsas.es</a:t>
            </a:r>
            <a:endParaRPr lang="en-US" sz="900" dirty="0"/>
          </a:p>
        </p:txBody>
      </p:sp>
      <p:sp>
        <p:nvSpPr>
          <p:cNvPr id="42" name="Text 36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6  →  desliza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0040" y="182880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85800" y="182880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51560" y="182880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463040" y="118872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0" y="118872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CATALUNYA · Q1 2026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457200" y="100584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Catalunya, </a:t>
            </a:r>
            <a:pPr algn="l" indent="0" marL="0">
              <a:buNone/>
            </a:pPr>
            <a:r>
              <a:rPr lang="en-US" sz="2800" b="1" i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contracorriente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457200" y="1627632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Datos Q1 2026 · Observatori del Treball i Model Productiu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57200" y="2011680"/>
            <a:ext cx="73152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331720"/>
            <a:ext cx="8229600" cy="219456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457200" y="2423160"/>
            <a:ext cx="82296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+70 %</a:t>
            </a:r>
            <a:endParaRPr lang="en-US" sz="11000" dirty="0"/>
          </a:p>
        </p:txBody>
      </p:sp>
      <p:sp>
        <p:nvSpPr>
          <p:cNvPr id="13" name="Text 11"/>
          <p:cNvSpPr/>
          <p:nvPr/>
        </p:nvSpPr>
        <p:spPr>
          <a:xfrm>
            <a:off x="457200" y="3749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MORTALIDAD LABORAL  ·  Q1 2026 vs Q1 2025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16052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−7,7 % a nivel estatal en 2025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25780" y="4754880"/>
            <a:ext cx="2606040" cy="128016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17220" y="4892040"/>
            <a:ext cx="2423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617220" y="5532120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muertes totales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(25 jornada + 9 in itinere)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3268980" y="4754880"/>
            <a:ext cx="2606040" cy="128016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3360420" y="4892040"/>
            <a:ext cx="2423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+800 %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3360420" y="5532120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muertes in itinere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(de 1 a 9)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012180" y="4754880"/>
            <a:ext cx="2606040" cy="128016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103620" y="4892040"/>
            <a:ext cx="2423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144</a:t>
            </a:r>
            <a:endParaRPr lang="en-US" sz="2800" dirty="0"/>
          </a:p>
        </p:txBody>
      </p:sp>
      <p:sp>
        <p:nvSpPr>
          <p:cNvPr id="23" name="Text 21"/>
          <p:cNvSpPr/>
          <p:nvPr/>
        </p:nvSpPr>
        <p:spPr>
          <a:xfrm>
            <a:off x="6103620" y="5532120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graves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(+11,63 %)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57200" y="6355080"/>
            <a:ext cx="8229600" cy="1691640"/>
          </a:xfrm>
          <a:prstGeom prst="rect">
            <a:avLst/>
          </a:prstGeom>
          <a:solidFill>
            <a:srgbClr val="F4F4F4"/>
          </a:solidFill>
          <a:ln w="19050">
            <a:solidFill>
              <a:srgbClr val="B82541"/>
            </a:solidFill>
            <a:prstDash val="solid"/>
          </a:ln>
        </p:spPr>
      </p:sp>
      <p:pic>
        <p:nvPicPr>
          <p:cNvPr id="2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6583680"/>
            <a:ext cx="594360" cy="594360"/>
          </a:xfrm>
          <a:prstGeom prst="rect">
            <a:avLst/>
          </a:prstGeom>
        </p:spPr>
      </p:pic>
      <p:sp>
        <p:nvSpPr>
          <p:cNvPr id="26" name="Text 23"/>
          <p:cNvSpPr/>
          <p:nvPr/>
        </p:nvSpPr>
        <p:spPr>
          <a:xfrm>
            <a:off x="1554480" y="6492240"/>
            <a:ext cx="6949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de 25</a:t>
            </a:r>
            <a:pPr indent="0" marL="0">
              <a:buNone/>
            </a:pPr>
            <a:r>
              <a:rPr lang="en-US" sz="13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muertes en jornada por </a:t>
            </a:r>
            <a:pPr indent="0" marL="0">
              <a:buNone/>
            </a:pPr>
            <a:r>
              <a:rPr lang="en-US" sz="13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causas no traumáticas</a:t>
            </a:r>
            <a:endParaRPr lang="en-US" sz="1800" dirty="0"/>
          </a:p>
        </p:txBody>
      </p:sp>
      <p:sp>
        <p:nvSpPr>
          <p:cNvPr id="27" name="Text 24"/>
          <p:cNvSpPr/>
          <p:nvPr/>
        </p:nvSpPr>
        <p:spPr>
          <a:xfrm>
            <a:off x="1554480" y="6903720"/>
            <a:ext cx="6949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Infartos, ictus, derrames cerebrales: el riesgo psicosocial materializado.</a:t>
            </a:r>
            <a:endParaRPr lang="en-US" sz="1150" dirty="0"/>
          </a:p>
        </p:txBody>
      </p:sp>
      <p:pic>
        <p:nvPicPr>
          <p:cNvPr id="2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7360920"/>
            <a:ext cx="274320" cy="274320"/>
          </a:xfrm>
          <a:prstGeom prst="rect">
            <a:avLst/>
          </a:prstGeom>
        </p:spPr>
      </p:pic>
      <p:sp>
        <p:nvSpPr>
          <p:cNvPr id="29" name="Text 25"/>
          <p:cNvSpPr/>
          <p:nvPr/>
        </p:nvSpPr>
        <p:spPr>
          <a:xfrm>
            <a:off x="1920240" y="7315200"/>
            <a:ext cx="6583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Barcelona concentra 18 muertes en jornada (+63,6 %)</a:t>
            </a:r>
            <a:endParaRPr lang="en-US" sz="1150" dirty="0"/>
          </a:p>
        </p:txBody>
      </p:sp>
      <p:sp>
        <p:nvSpPr>
          <p:cNvPr id="30" name="Text 26"/>
          <p:cNvSpPr/>
          <p:nvPr/>
        </p:nvSpPr>
        <p:spPr>
          <a:xfrm>
            <a:off x="457200" y="81838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Observatori del Treball i Model Productiu · Generalitat de Catalunya</a:t>
            </a:r>
            <a:endParaRPr lang="en-US" sz="900" dirty="0"/>
          </a:p>
        </p:txBody>
      </p:sp>
      <p:sp>
        <p:nvSpPr>
          <p:cNvPr id="31" name="Shape 27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32" name="Text 28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SP-056-B  ·  www.opsas.es</a:t>
            </a:r>
            <a:endParaRPr lang="en-US" sz="900" dirty="0"/>
          </a:p>
        </p:txBody>
      </p:sp>
      <p:sp>
        <p:nvSpPr>
          <p:cNvPr id="33" name="Text 29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6  →  desliza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0040" y="182880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85800" y="182880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51560" y="182880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463040" y="118872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0" y="118872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REFORMA LPRL 2026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457200" y="100584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que </a:t>
            </a:r>
            <a:pPr algn="l" indent="0" marL="0">
              <a:buNone/>
            </a:pPr>
            <a:r>
              <a:rPr lang="en-US" sz="3000" b="1" i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llega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457200" y="1627632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Aprobación primera vuelta C. de Ministros · 28 abril 2026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57200" y="2011680"/>
            <a:ext cx="73152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331720"/>
            <a:ext cx="8229600" cy="288036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514600"/>
            <a:ext cx="365760" cy="365760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1188720" y="2496312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QUE SÍ CONTEMPLA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640080" y="310896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2" y="3355848"/>
            <a:ext cx="365760" cy="365760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280160" y="320040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psicosociales</a:t>
            </a:r>
            <a:endParaRPr lang="en-US" sz="1100" dirty="0"/>
          </a:p>
        </p:txBody>
      </p:sp>
      <p:sp>
        <p:nvSpPr>
          <p:cNvPr id="17" name="Shape 13"/>
          <p:cNvSpPr/>
          <p:nvPr/>
        </p:nvSpPr>
        <p:spPr>
          <a:xfrm>
            <a:off x="3246120" y="310896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712" y="3355848"/>
            <a:ext cx="365760" cy="365760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3886200" y="320040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Salud mental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riesgo</a:t>
            </a:r>
            <a:endParaRPr lang="en-US" sz="1100" dirty="0"/>
          </a:p>
        </p:txBody>
      </p:sp>
      <p:sp>
        <p:nvSpPr>
          <p:cNvPr id="20" name="Shape 15"/>
          <p:cNvSpPr/>
          <p:nvPr/>
        </p:nvSpPr>
        <p:spPr>
          <a:xfrm>
            <a:off x="5852160" y="310896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752" y="3355848"/>
            <a:ext cx="365760" cy="36576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6492240" y="320040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Cambio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climático</a:t>
            </a:r>
            <a:endParaRPr lang="en-US" sz="1100" dirty="0"/>
          </a:p>
        </p:txBody>
      </p:sp>
      <p:sp>
        <p:nvSpPr>
          <p:cNvPr id="23" name="Shape 17"/>
          <p:cNvSpPr/>
          <p:nvPr/>
        </p:nvSpPr>
        <p:spPr>
          <a:xfrm>
            <a:off x="640080" y="411480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2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672" y="4361688"/>
            <a:ext cx="365760" cy="365760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1280160" y="420624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Perspectiva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género</a:t>
            </a:r>
            <a:endParaRPr lang="en-US" sz="1100" dirty="0"/>
          </a:p>
        </p:txBody>
      </p:sp>
      <p:sp>
        <p:nvSpPr>
          <p:cNvPr id="26" name="Shape 19"/>
          <p:cNvSpPr/>
          <p:nvPr/>
        </p:nvSpPr>
        <p:spPr>
          <a:xfrm>
            <a:off x="3246120" y="411480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2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0712" y="4361688"/>
            <a:ext cx="365760" cy="365760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3886200" y="420624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territorial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prevención</a:t>
            </a:r>
            <a:endParaRPr lang="en-US" sz="1100" dirty="0"/>
          </a:p>
        </p:txBody>
      </p:sp>
      <p:sp>
        <p:nvSpPr>
          <p:cNvPr id="29" name="Shape 21"/>
          <p:cNvSpPr/>
          <p:nvPr/>
        </p:nvSpPr>
        <p:spPr>
          <a:xfrm>
            <a:off x="5852160" y="4114800"/>
            <a:ext cx="2468880" cy="8686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pic>
        <p:nvPicPr>
          <p:cNvPr id="3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6752" y="4361688"/>
            <a:ext cx="365760" cy="365760"/>
          </a:xfrm>
          <a:prstGeom prst="rect">
            <a:avLst/>
          </a:prstGeom>
        </p:spPr>
      </p:pic>
      <p:sp>
        <p:nvSpPr>
          <p:cNvPr id="31" name="Text 22"/>
          <p:cNvSpPr/>
          <p:nvPr/>
        </p:nvSpPr>
        <p:spPr>
          <a:xfrm>
            <a:off x="6492240" y="4206240"/>
            <a:ext cx="1737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Retorno tras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baja &gt;6 meses</a:t>
            </a:r>
            <a:endParaRPr lang="en-US" sz="1100" dirty="0"/>
          </a:p>
        </p:txBody>
      </p:sp>
      <p:sp>
        <p:nvSpPr>
          <p:cNvPr id="32" name="Shape 23"/>
          <p:cNvSpPr/>
          <p:nvPr/>
        </p:nvSpPr>
        <p:spPr>
          <a:xfrm>
            <a:off x="457200" y="5394960"/>
            <a:ext cx="8229600" cy="2788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33" name="Shape 24"/>
          <p:cNvSpPr/>
          <p:nvPr/>
        </p:nvSpPr>
        <p:spPr>
          <a:xfrm>
            <a:off x="457200" y="5394960"/>
            <a:ext cx="8229600" cy="50292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3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5513832"/>
            <a:ext cx="274320" cy="274320"/>
          </a:xfrm>
          <a:prstGeom prst="rect">
            <a:avLst/>
          </a:prstGeom>
        </p:spPr>
      </p:pic>
      <p:sp>
        <p:nvSpPr>
          <p:cNvPr id="35" name="Text 25"/>
          <p:cNvSpPr/>
          <p:nvPr/>
        </p:nvSpPr>
        <p:spPr>
          <a:xfrm>
            <a:off x="1051560" y="54864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QUE NO CONTEMPLA — EL GRAN AUSENTE: LOS SPA</a:t>
            </a:r>
            <a:endParaRPr lang="en-US" sz="1300" dirty="0"/>
          </a:p>
        </p:txBody>
      </p:sp>
      <p:sp>
        <p:nvSpPr>
          <p:cNvPr id="36" name="Text 26"/>
          <p:cNvSpPr/>
          <p:nvPr/>
        </p:nvSpPr>
        <p:spPr>
          <a:xfrm>
            <a:off x="777240" y="6080760"/>
            <a:ext cx="75895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no reconoce el papel estratégico de los Servicios de Prevención Ajenos, modalidad mayoritaria del tejido empresarial español.</a:t>
            </a:r>
            <a:endParaRPr lang="en-US" sz="1200" dirty="0"/>
          </a:p>
        </p:txBody>
      </p:sp>
      <p:sp>
        <p:nvSpPr>
          <p:cNvPr id="37" name="Text 27"/>
          <p:cNvSpPr/>
          <p:nvPr/>
        </p:nvSpPr>
        <p:spPr>
          <a:xfrm>
            <a:off x="868680" y="6903720"/>
            <a:ext cx="7315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sostenibilidad económica del modelo SPA.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listado de cancerígenos ocupacionales.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regulación del suicidio relacionado con el trabajo.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reforma de la Vigilancia de la Salud (RD 843/2011).</a:t>
            </a:r>
            <a:endParaRPr lang="en-US" sz="1150" dirty="0"/>
          </a:p>
        </p:txBody>
      </p:sp>
      <p:sp>
        <p:nvSpPr>
          <p:cNvPr id="38" name="Shape 28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39" name="Text 29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SP-056-B  ·  www.opsas.es</a:t>
            </a:r>
            <a:endParaRPr lang="en-US" sz="900" dirty="0"/>
          </a:p>
        </p:txBody>
      </p:sp>
      <p:sp>
        <p:nvSpPr>
          <p:cNvPr id="40" name="Text 30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6  →  desliza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0040" y="182880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85800" y="182880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51560" y="182880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463040" y="118872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0" y="118872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REFORMA CULTURAL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457200" y="960120"/>
            <a:ext cx="82296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que</a:t>
            </a:r>
            <a:endParaRPr lang="en-US" sz="3200" dirty="0"/>
          </a:p>
          <a:p>
            <a:pPr algn="l" indent="0" marL="0">
              <a:buNone/>
            </a:pPr>
            <a:r>
              <a:rPr lang="en-US" sz="3200" b="1" i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ninguna ley</a:t>
            </a:r>
            <a:pPr algn="l" indent="0" marL="0">
              <a:buNone/>
            </a:pPr>
            <a:r>
              <a:rPr lang="en-US" sz="3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puede aprobar</a:t>
            </a:r>
            <a:endParaRPr lang="en-US" sz="3200" dirty="0"/>
          </a:p>
        </p:txBody>
      </p:sp>
      <p:sp>
        <p:nvSpPr>
          <p:cNvPr id="9" name="Shape 7"/>
          <p:cNvSpPr/>
          <p:nvPr/>
        </p:nvSpPr>
        <p:spPr>
          <a:xfrm>
            <a:off x="457200" y="2240280"/>
            <a:ext cx="73152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2514600"/>
            <a:ext cx="8229600" cy="1691640"/>
          </a:xfrm>
          <a:prstGeom prst="rect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514600"/>
            <a:ext cx="118872" cy="169164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2697480"/>
            <a:ext cx="457200" cy="457200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1417320" y="2606040"/>
            <a:ext cx="70408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deber de protección corresponde al </a:t>
            </a:r>
            <a:pPr indent="0" marL="0">
              <a:buNone/>
            </a:pPr>
            <a:r>
              <a:rPr lang="en-US" sz="1500" b="1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empresario</a:t>
            </a:r>
            <a:pPr indent="0" marL="0">
              <a:buNone/>
            </a:pPr>
            <a:r>
              <a:rPr lang="en-US" sz="15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El SPA </a:t>
            </a:r>
            <a:pPr indent="0" marL="0">
              <a:buNone/>
            </a:pPr>
            <a:r>
              <a:rPr lang="en-US" sz="1500" b="1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complementa esa obligación, no la sustituye.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1417320" y="3703320"/>
            <a:ext cx="7040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Art. 14, Ley 31/1995 de Prevención de Riesgos Laborales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457200" y="4526280"/>
            <a:ext cx="3931920" cy="3017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457200" y="4526280"/>
            <a:ext cx="3931920" cy="45720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457200" y="45262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PREVENCIÓN FORMAL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640080" y="5074920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que existe en los archivos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777240" y="5394960"/>
            <a:ext cx="352044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archivado en un cajón.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Formación al mínimo legal.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EPIs solo ante inspección.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SPA como "prima de seguro".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PRL como coste y burocracia.</a:t>
            </a:r>
            <a:endParaRPr lang="en-US" sz="1050" dirty="0"/>
          </a:p>
        </p:txBody>
      </p:sp>
      <p:sp>
        <p:nvSpPr>
          <p:cNvPr id="20" name="Shape 17"/>
          <p:cNvSpPr/>
          <p:nvPr/>
        </p:nvSpPr>
        <p:spPr>
          <a:xfrm>
            <a:off x="4572000" y="4526280"/>
            <a:ext cx="3931920" cy="3017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4572000" y="4526280"/>
            <a:ext cx="3931920" cy="457200"/>
          </a:xfrm>
          <a:prstGeom prst="rect">
            <a:avLst/>
          </a:prstGeom>
          <a:solidFill>
            <a:srgbClr val="2D8659"/>
          </a:solidFill>
          <a:ln w="12700">
            <a:solidFill>
              <a:srgbClr val="2D8659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4572000" y="45262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PREVENCIÓN EFECTIVA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4754880" y="5074920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que existe en las decisiones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4892040" y="5394960"/>
            <a:ext cx="352044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Siniestralidad junto al EBITDA.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Plazo vs seguridad: gana seguridad.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Formación más allá del mínimo.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 preventiva, no recorte.</a:t>
            </a:r>
            <a:endParaRPr lang="en-US" sz="1050" dirty="0"/>
          </a:p>
          <a:p>
            <a:pPr marL="342900" indent="-342900">
              <a:spcAft>
                <a:spcPts val="300"/>
              </a:spcAft>
              <a:buSzPct val="100000"/>
              <a:buChar char="■"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Dirección revisa incidentes.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0" y="7726680"/>
            <a:ext cx="9144000" cy="10058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457200" y="7726680"/>
            <a:ext cx="8229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salud y la seguridad,</a:t>
            </a:r>
            <a:endParaRPr lang="en-US" sz="1400" dirty="0"/>
          </a:p>
          <a:p>
            <a:pPr algn="ctr" indent="0" marL="0">
              <a:spcAft>
                <a:spcPts val="200"/>
              </a:spcAft>
              <a:buNone/>
            </a:pPr>
            <a:r>
              <a:rPr lang="en-US" sz="1600" b="1" i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encima del criterio de facturación</a:t>
            </a:r>
            <a:endParaRPr lang="en-US" sz="1400" dirty="0"/>
          </a:p>
        </p:txBody>
      </p:sp>
      <p:sp>
        <p:nvSpPr>
          <p:cNvPr id="27" name="Shape 24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SP-056-B  ·  www.opsas.es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6  →  desliza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A355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0" y="1097280"/>
            <a:ext cx="502920" cy="5029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343400" y="1097280"/>
            <a:ext cx="502920" cy="5029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029200" y="1097280"/>
            <a:ext cx="502920" cy="5029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57200" y="2011680"/>
            <a:ext cx="8229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</a:t>
            </a:r>
            <a:pPr algn="ctr" indent="0" marL="0">
              <a:buNone/>
            </a:pPr>
            <a:r>
              <a:rPr lang="en-US" sz="9000" b="1" spc="4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</a:t>
            </a:r>
            <a:endParaRPr lang="en-US" sz="9000" dirty="0"/>
          </a:p>
        </p:txBody>
      </p:sp>
      <p:sp>
        <p:nvSpPr>
          <p:cNvPr id="6" name="Text 4"/>
          <p:cNvSpPr/>
          <p:nvPr/>
        </p:nvSpPr>
        <p:spPr>
          <a:xfrm>
            <a:off x="457200" y="34290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spc="8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OPSAS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023360" y="4023360"/>
            <a:ext cx="109728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4297680"/>
            <a:ext cx="82296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años a tu lado.</a:t>
            </a:r>
            <a:endParaRPr lang="en-US" sz="2200" dirty="0"/>
          </a:p>
          <a:p>
            <a:pPr algn="ctr" indent="0" marL="0">
              <a:spcAft>
                <a:spcPts val="400"/>
              </a:spcAft>
              <a:buNone/>
            </a:pPr>
            <a:r>
              <a:rPr lang="en-US" sz="18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También en la nueva LPRL.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1371600" y="5760720"/>
            <a:ext cx="6400800" cy="1691640"/>
          </a:xfrm>
          <a:prstGeom prst="rect">
            <a:avLst/>
          </a:prstGeom>
          <a:solidFill>
            <a:srgbClr val="0F2238"/>
          </a:solidFill>
          <a:ln w="19050">
            <a:solidFill>
              <a:srgbClr val="B8254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554480" y="5897880"/>
            <a:ext cx="6035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¿Quieres anticiparte a la reforma?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554480" y="6355080"/>
            <a:ext cx="6035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Evaluación de psicosociales · Plan frente a clima · Protocolo de retorno tras baja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1554480" y="6812280"/>
            <a:ext cx="6035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www.opsas.es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57200" y="7680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 de Prevención Ajeno acreditado SP-056-B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57200" y="81838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#DíaMundialSST  ·  #PRL  ·  #LeyPRL  ·  #SPA  ·  #Prevenir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0" y="8732520"/>
            <a:ext cx="9144000" cy="4114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65760" y="8732520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SP-056-B  ·  www.opsas.es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0" y="8732520"/>
            <a:ext cx="2468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6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 abril 2026 — Carrusel SST</dc:title>
  <dc:subject>PptxGenJS Presentation</dc:subject>
  <dc:creator>PREVENIR by OPSAS</dc:creator>
  <cp:lastModifiedBy>PREVENIR by OPSAS</cp:lastModifiedBy>
  <cp:revision>1</cp:revision>
  <dcterms:created xsi:type="dcterms:W3CDTF">2026-04-26T20:20:59Z</dcterms:created>
  <dcterms:modified xsi:type="dcterms:W3CDTF">2026-04-26T20:20:59Z</dcterms:modified>
</cp:coreProperties>
</file>