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notesMasterIdLst>
    <p:notesMasterId r:id="rId7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image" Target="../media/image-3-5.png"/><Relationship Id="rId6" Type="http://schemas.openxmlformats.org/officeDocument/2006/relationships/image" Target="../media/image-3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image" Target="../media/image-4-6.png"/><Relationship Id="rId7" Type="http://schemas.openxmlformats.org/officeDocument/2006/relationships/image" Target="../media/image-4-7.png"/><Relationship Id="rId8" Type="http://schemas.openxmlformats.org/officeDocument/2006/relationships/image" Target="../media/image-4-8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206240" cy="685800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502920"/>
            <a:ext cx="320040" cy="320040"/>
          </a:xfrm>
          <a:prstGeom prst="ellipse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143000" y="502920"/>
            <a:ext cx="320040" cy="320040"/>
          </a:xfrm>
          <a:prstGeom prst="ellipse">
            <a:avLst/>
          </a:prstGeom>
          <a:solidFill>
            <a:srgbClr val="A8A8A8"/>
          </a:solidFill>
          <a:ln w="12700">
            <a:solidFill>
              <a:srgbClr val="A8A8A8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645920" y="502920"/>
            <a:ext cx="320040" cy="32004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pic>
        <p:nvPicPr>
          <p:cNvPr id="6" name="Image 0" descr="/home/claude/work/logo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9680" y="320040"/>
            <a:ext cx="2926080" cy="1645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457200" y="1280160"/>
            <a:ext cx="3383280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28</a:t>
            </a:r>
            <a:endParaRPr lang="en-US" sz="22000" dirty="0"/>
          </a:p>
        </p:txBody>
      </p:sp>
      <p:sp>
        <p:nvSpPr>
          <p:cNvPr id="8" name="Text 5"/>
          <p:cNvSpPr/>
          <p:nvPr/>
        </p:nvSpPr>
        <p:spPr>
          <a:xfrm>
            <a:off x="548640" y="3200400"/>
            <a:ext cx="33832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4400" b="1" spc="800" kern="0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ABRIL</a:t>
            </a:r>
            <a:endParaRPr lang="en-US" sz="4400" dirty="0"/>
          </a:p>
        </p:txBody>
      </p:sp>
      <p:sp>
        <p:nvSpPr>
          <p:cNvPr id="9" name="Text 6"/>
          <p:cNvSpPr/>
          <p:nvPr/>
        </p:nvSpPr>
        <p:spPr>
          <a:xfrm>
            <a:off x="548640" y="3794760"/>
            <a:ext cx="3383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800" spc="6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2 0 2 6</a:t>
            </a:r>
            <a:endParaRPr lang="en-US" sz="1800" dirty="0"/>
          </a:p>
        </p:txBody>
      </p:sp>
      <p:sp>
        <p:nvSpPr>
          <p:cNvPr id="10" name="Shape 7"/>
          <p:cNvSpPr/>
          <p:nvPr/>
        </p:nvSpPr>
        <p:spPr>
          <a:xfrm>
            <a:off x="548640" y="4937760"/>
            <a:ext cx="640080" cy="36576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548640" y="507492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spc="4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DÍA INTERNACIONAL DE LA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548640" y="5440680"/>
            <a:ext cx="33832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 </a:t>
            </a:r>
            <a:pPr algn="l" indent="0" marL="0">
              <a:buNone/>
            </a:pPr>
            <a:r>
              <a:rPr lang="en-US" sz="220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 </a:t>
            </a:r>
            <a:pPr algn="l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SALUD </a:t>
            </a:r>
            <a:pPr algn="l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 EL TRABAJO</a:t>
            </a:r>
            <a:endParaRPr lang="en-US" sz="2200" dirty="0"/>
          </a:p>
        </p:txBody>
      </p:sp>
      <p:sp>
        <p:nvSpPr>
          <p:cNvPr id="13" name="Text 10"/>
          <p:cNvSpPr/>
          <p:nvPr/>
        </p:nvSpPr>
        <p:spPr>
          <a:xfrm>
            <a:off x="4434840" y="2331720"/>
            <a:ext cx="2377440" cy="228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0" b="1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</a:t>
            </a:r>
            <a:endParaRPr lang="en-US" sz="18000" dirty="0"/>
          </a:p>
        </p:txBody>
      </p:sp>
      <p:sp>
        <p:nvSpPr>
          <p:cNvPr id="14" name="Text 11"/>
          <p:cNvSpPr/>
          <p:nvPr/>
        </p:nvSpPr>
        <p:spPr>
          <a:xfrm>
            <a:off x="6903720" y="2423160"/>
            <a:ext cx="4983480" cy="2194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spcAft>
                <a:spcPts val="200"/>
              </a:spcAft>
              <a:buNone/>
            </a:pPr>
            <a:r>
              <a:rPr lang="en-US" sz="3800" b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AÑOS</a:t>
            </a:r>
            <a:endParaRPr lang="en-US" sz="3800" dirty="0"/>
          </a:p>
          <a:p>
            <a:pPr algn="l" indent="0" marL="0">
              <a:spcAft>
                <a:spcPts val="200"/>
              </a:spcAft>
              <a:buNone/>
            </a:pPr>
            <a:r>
              <a:rPr lang="en-US" sz="3800" i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protegiendo</a:t>
            </a:r>
            <a:endParaRPr lang="en-US" sz="3800" dirty="0"/>
          </a:p>
          <a:p>
            <a:pPr algn="l" indent="0" marL="0">
              <a:spcAft>
                <a:spcPts val="200"/>
              </a:spcAft>
              <a:buNone/>
            </a:pPr>
            <a:r>
              <a:rPr lang="en-US" sz="3800" i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vida en el trabajo</a:t>
            </a:r>
            <a:endParaRPr lang="en-US" sz="3800" dirty="0"/>
          </a:p>
        </p:txBody>
      </p:sp>
      <p:sp>
        <p:nvSpPr>
          <p:cNvPr id="15" name="Shape 12"/>
          <p:cNvSpPr/>
          <p:nvPr/>
        </p:nvSpPr>
        <p:spPr>
          <a:xfrm>
            <a:off x="4480560" y="4892040"/>
            <a:ext cx="731520" cy="36576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4480560" y="502920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b="1" spc="300" kern="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LEY 31/1995  ·  LEY DE PREVENCIÓN DE RIESGOS LABORALES</a:t>
            </a:r>
            <a:endParaRPr lang="en-US" sz="1300" dirty="0"/>
          </a:p>
        </p:txBody>
      </p:sp>
      <p:sp>
        <p:nvSpPr>
          <p:cNvPr id="17" name="Text 14"/>
          <p:cNvSpPr/>
          <p:nvPr/>
        </p:nvSpPr>
        <p:spPr>
          <a:xfrm>
            <a:off x="4480560" y="5440680"/>
            <a:ext cx="73152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5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Tres décadas de cultura preventiva. Una reforma pendiente de trámite parlamentario que abre oportunidades históricas… y deja huecos por cubrir.</a:t>
            </a:r>
            <a:endParaRPr lang="en-US" sz="1500" dirty="0"/>
          </a:p>
        </p:txBody>
      </p:sp>
      <p:sp>
        <p:nvSpPr>
          <p:cNvPr id="18" name="Text 15"/>
          <p:cNvSpPr/>
          <p:nvPr/>
        </p:nvSpPr>
        <p:spPr>
          <a:xfrm>
            <a:off x="4480560" y="649224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spc="2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by OPSAS  ·  SP-056-B  ·  www.opsas.es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11480" y="246888"/>
            <a:ext cx="274320" cy="274320"/>
          </a:xfrm>
          <a:prstGeom prst="ellipse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77240" y="246888"/>
            <a:ext cx="274320" cy="274320"/>
          </a:xfrm>
          <a:prstGeom prst="ellipse">
            <a:avLst/>
          </a:prstGeom>
          <a:solidFill>
            <a:srgbClr val="A8A8A8"/>
          </a:solidFill>
          <a:ln w="12700">
            <a:solidFill>
              <a:srgbClr val="A8A8A8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143000" y="246888"/>
            <a:ext cx="274320" cy="27432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554480" y="182880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 ·  by OPSAS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7772400" y="182880"/>
            <a:ext cx="4297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spc="3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28 ABRIL 2026  ·  DÍA MUNDIAL SST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960120"/>
            <a:ext cx="112471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200" b="1" spc="400" kern="0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¿DÓNDE ESTAMOS?</a:t>
            </a:r>
            <a:endParaRPr lang="en-US" sz="3200" dirty="0"/>
          </a:p>
        </p:txBody>
      </p:sp>
      <p:sp>
        <p:nvSpPr>
          <p:cNvPr id="9" name="Text 7"/>
          <p:cNvSpPr/>
          <p:nvPr/>
        </p:nvSpPr>
        <p:spPr>
          <a:xfrm>
            <a:off x="457200" y="1508760"/>
            <a:ext cx="11247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foto fija de la prevención en España — datos cierre 2025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457200" y="1874520"/>
            <a:ext cx="914400" cy="36576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2148840"/>
            <a:ext cx="2788920" cy="182880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57200" y="2148840"/>
            <a:ext cx="2788920" cy="91440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pic>
        <p:nvPicPr>
          <p:cNvPr id="13" name="Image 0" descr="preencoded.png">    </p:cNvPr>
          <p:cNvPicPr>
            <a:picLocks noChangeAspect="1"/>
          </p:cNvPicPr>
          <p:nvPr/>
        </p:nvPicPr>
        <p:blipFill>
          <a:blip r:embed="rId1">
            <a:alphaModFix amt="65000"/>
          </a:blip>
          <a:stretch>
            <a:fillRect/>
          </a:stretch>
        </p:blipFill>
        <p:spPr>
          <a:xfrm>
            <a:off x="2788920" y="2350008"/>
            <a:ext cx="256032" cy="256032"/>
          </a:xfrm>
          <a:prstGeom prst="rect">
            <a:avLst/>
          </a:prstGeom>
        </p:spPr>
      </p:pic>
      <p:sp>
        <p:nvSpPr>
          <p:cNvPr id="14" name="Text 11"/>
          <p:cNvSpPr/>
          <p:nvPr/>
        </p:nvSpPr>
        <p:spPr>
          <a:xfrm>
            <a:off x="640080" y="2423160"/>
            <a:ext cx="24231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5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735</a:t>
            </a:r>
            <a:endParaRPr lang="en-US" sz="5600" dirty="0"/>
          </a:p>
        </p:txBody>
      </p:sp>
      <p:sp>
        <p:nvSpPr>
          <p:cNvPr id="15" name="Text 12"/>
          <p:cNvSpPr/>
          <p:nvPr/>
        </p:nvSpPr>
        <p:spPr>
          <a:xfrm>
            <a:off x="640080" y="3246120"/>
            <a:ext cx="2423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spc="3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FALLECIDOS</a:t>
            </a:r>
            <a:endParaRPr lang="en-US" sz="1100" dirty="0"/>
          </a:p>
        </p:txBody>
      </p:sp>
      <p:sp>
        <p:nvSpPr>
          <p:cNvPr id="16" name="Text 13"/>
          <p:cNvSpPr/>
          <p:nvPr/>
        </p:nvSpPr>
        <p:spPr>
          <a:xfrm>
            <a:off x="640080" y="3429000"/>
            <a:ext cx="2423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Accidentes laborales mortales</a:t>
            </a:r>
            <a:endParaRPr lang="en-US" sz="1300" dirty="0"/>
          </a:p>
        </p:txBody>
      </p:sp>
      <p:sp>
        <p:nvSpPr>
          <p:cNvPr id="17" name="Text 14"/>
          <p:cNvSpPr/>
          <p:nvPr/>
        </p:nvSpPr>
        <p:spPr>
          <a:xfrm>
            <a:off x="640080" y="3657600"/>
            <a:ext cx="2423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−7,7 % vs 2024 (61 menos)</a:t>
            </a:r>
            <a:endParaRPr lang="en-US" sz="1000" dirty="0"/>
          </a:p>
        </p:txBody>
      </p:sp>
      <p:sp>
        <p:nvSpPr>
          <p:cNvPr id="18" name="Shape 15"/>
          <p:cNvSpPr/>
          <p:nvPr/>
        </p:nvSpPr>
        <p:spPr>
          <a:xfrm>
            <a:off x="3337560" y="2148840"/>
            <a:ext cx="2788920" cy="182880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19" name="Shape 16"/>
          <p:cNvSpPr/>
          <p:nvPr/>
        </p:nvSpPr>
        <p:spPr>
          <a:xfrm>
            <a:off x="3337560" y="2148840"/>
            <a:ext cx="2788920" cy="91440"/>
          </a:xfrm>
          <a:prstGeom prst="rect">
            <a:avLst/>
          </a:prstGeom>
          <a:solidFill>
            <a:srgbClr val="C97B1F"/>
          </a:solidFill>
          <a:ln w="12700">
            <a:solidFill>
              <a:srgbClr val="C97B1F"/>
            </a:solidFill>
            <a:prstDash val="solid"/>
          </a:ln>
        </p:spPr>
      </p:sp>
      <p:pic>
        <p:nvPicPr>
          <p:cNvPr id="20" name="Image 1" descr="preencoded.png">    </p:cNvPr>
          <p:cNvPicPr>
            <a:picLocks noChangeAspect="1"/>
          </p:cNvPicPr>
          <p:nvPr/>
        </p:nvPicPr>
        <p:blipFill>
          <a:blip r:embed="rId2">
            <a:alphaModFix amt="65000"/>
          </a:blip>
          <a:stretch>
            <a:fillRect/>
          </a:stretch>
        </p:blipFill>
        <p:spPr>
          <a:xfrm>
            <a:off x="5669280" y="2350008"/>
            <a:ext cx="256032" cy="256032"/>
          </a:xfrm>
          <a:prstGeom prst="rect">
            <a:avLst/>
          </a:prstGeom>
        </p:spPr>
      </p:pic>
      <p:sp>
        <p:nvSpPr>
          <p:cNvPr id="21" name="Text 17"/>
          <p:cNvSpPr/>
          <p:nvPr/>
        </p:nvSpPr>
        <p:spPr>
          <a:xfrm>
            <a:off x="3520440" y="2423160"/>
            <a:ext cx="24231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5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620.386</a:t>
            </a:r>
            <a:endParaRPr lang="en-US" sz="5600" dirty="0"/>
          </a:p>
        </p:txBody>
      </p:sp>
      <p:sp>
        <p:nvSpPr>
          <p:cNvPr id="22" name="Text 18"/>
          <p:cNvSpPr/>
          <p:nvPr/>
        </p:nvSpPr>
        <p:spPr>
          <a:xfrm>
            <a:off x="3520440" y="3246120"/>
            <a:ext cx="2423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spc="3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ACCIDENTES BAJA</a:t>
            </a:r>
            <a:endParaRPr lang="en-US" sz="1100" dirty="0"/>
          </a:p>
        </p:txBody>
      </p:sp>
      <p:sp>
        <p:nvSpPr>
          <p:cNvPr id="23" name="Text 19"/>
          <p:cNvSpPr/>
          <p:nvPr/>
        </p:nvSpPr>
        <p:spPr>
          <a:xfrm>
            <a:off x="3520440" y="3429000"/>
            <a:ext cx="2423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Siniestralidad total con baja</a:t>
            </a:r>
            <a:endParaRPr lang="en-US" sz="1300" dirty="0"/>
          </a:p>
        </p:txBody>
      </p:sp>
      <p:sp>
        <p:nvSpPr>
          <p:cNvPr id="24" name="Text 20"/>
          <p:cNvSpPr/>
          <p:nvPr/>
        </p:nvSpPr>
        <p:spPr>
          <a:xfrm>
            <a:off x="3520440" y="3657600"/>
            <a:ext cx="2423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−1,3 % vs 2024</a:t>
            </a:r>
            <a:endParaRPr lang="en-US" sz="1000" dirty="0"/>
          </a:p>
        </p:txBody>
      </p:sp>
      <p:sp>
        <p:nvSpPr>
          <p:cNvPr id="25" name="Shape 21"/>
          <p:cNvSpPr/>
          <p:nvPr/>
        </p:nvSpPr>
        <p:spPr>
          <a:xfrm>
            <a:off x="6217920" y="2148840"/>
            <a:ext cx="2788920" cy="182880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26" name="Shape 22"/>
          <p:cNvSpPr/>
          <p:nvPr/>
        </p:nvSpPr>
        <p:spPr>
          <a:xfrm>
            <a:off x="6217920" y="2148840"/>
            <a:ext cx="2788920" cy="91440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pic>
        <p:nvPicPr>
          <p:cNvPr id="27" name="Image 2" descr="preencoded.png">    </p:cNvPr>
          <p:cNvPicPr>
            <a:picLocks noChangeAspect="1"/>
          </p:cNvPicPr>
          <p:nvPr/>
        </p:nvPicPr>
        <p:blipFill>
          <a:blip r:embed="rId3">
            <a:alphaModFix amt="65000"/>
          </a:blip>
          <a:stretch>
            <a:fillRect/>
          </a:stretch>
        </p:blipFill>
        <p:spPr>
          <a:xfrm>
            <a:off x="8549640" y="2350008"/>
            <a:ext cx="256032" cy="256032"/>
          </a:xfrm>
          <a:prstGeom prst="rect">
            <a:avLst/>
          </a:prstGeom>
        </p:spPr>
      </p:pic>
      <p:sp>
        <p:nvSpPr>
          <p:cNvPr id="28" name="Text 23"/>
          <p:cNvSpPr/>
          <p:nvPr/>
        </p:nvSpPr>
        <p:spPr>
          <a:xfrm>
            <a:off x="6400800" y="2423160"/>
            <a:ext cx="24231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5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164</a:t>
            </a:r>
            <a:endParaRPr lang="en-US" sz="5600" dirty="0"/>
          </a:p>
        </p:txBody>
      </p:sp>
      <p:sp>
        <p:nvSpPr>
          <p:cNvPr id="29" name="Text 24"/>
          <p:cNvSpPr/>
          <p:nvPr/>
        </p:nvSpPr>
        <p:spPr>
          <a:xfrm>
            <a:off x="6400800" y="3246120"/>
            <a:ext cx="2423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spc="3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CONSTRUCCIÓN</a:t>
            </a:r>
            <a:endParaRPr lang="en-US" sz="1100" dirty="0"/>
          </a:p>
        </p:txBody>
      </p:sp>
      <p:sp>
        <p:nvSpPr>
          <p:cNvPr id="30" name="Text 25"/>
          <p:cNvSpPr/>
          <p:nvPr/>
        </p:nvSpPr>
        <p:spPr>
          <a:xfrm>
            <a:off x="6400800" y="3429000"/>
            <a:ext cx="2423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Único sector que sube</a:t>
            </a:r>
            <a:endParaRPr lang="en-US" sz="1300" dirty="0"/>
          </a:p>
        </p:txBody>
      </p:sp>
      <p:sp>
        <p:nvSpPr>
          <p:cNvPr id="31" name="Text 26"/>
          <p:cNvSpPr/>
          <p:nvPr/>
        </p:nvSpPr>
        <p:spPr>
          <a:xfrm>
            <a:off x="6400800" y="3657600"/>
            <a:ext cx="2423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+29 muertes (+21,5 %)</a:t>
            </a:r>
            <a:endParaRPr lang="en-US" sz="1000" dirty="0"/>
          </a:p>
        </p:txBody>
      </p:sp>
      <p:sp>
        <p:nvSpPr>
          <p:cNvPr id="32" name="Shape 27"/>
          <p:cNvSpPr/>
          <p:nvPr/>
        </p:nvSpPr>
        <p:spPr>
          <a:xfrm>
            <a:off x="9098280" y="2148840"/>
            <a:ext cx="2788920" cy="182880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33" name="Shape 28"/>
          <p:cNvSpPr/>
          <p:nvPr/>
        </p:nvSpPr>
        <p:spPr>
          <a:xfrm>
            <a:off x="9098280" y="2148840"/>
            <a:ext cx="2788920" cy="91440"/>
          </a:xfrm>
          <a:prstGeom prst="rect">
            <a:avLst/>
          </a:prstGeom>
          <a:solidFill>
            <a:srgbClr val="2D8659"/>
          </a:solidFill>
          <a:ln w="12700">
            <a:solidFill>
              <a:srgbClr val="2D8659"/>
            </a:solidFill>
            <a:prstDash val="solid"/>
          </a:ln>
        </p:spPr>
      </p:sp>
      <p:pic>
        <p:nvPicPr>
          <p:cNvPr id="34" name="Image 3" descr="preencoded.png">    </p:cNvPr>
          <p:cNvPicPr>
            <a:picLocks noChangeAspect="1"/>
          </p:cNvPicPr>
          <p:nvPr/>
        </p:nvPicPr>
        <p:blipFill>
          <a:blip r:embed="rId4">
            <a:alphaModFix amt="65000"/>
          </a:blip>
          <a:stretch>
            <a:fillRect/>
          </a:stretch>
        </p:blipFill>
        <p:spPr>
          <a:xfrm>
            <a:off x="11430000" y="2350008"/>
            <a:ext cx="256032" cy="256032"/>
          </a:xfrm>
          <a:prstGeom prst="rect">
            <a:avLst/>
          </a:prstGeom>
        </p:spPr>
      </p:pic>
      <p:sp>
        <p:nvSpPr>
          <p:cNvPr id="35" name="Text 29"/>
          <p:cNvSpPr/>
          <p:nvPr/>
        </p:nvSpPr>
        <p:spPr>
          <a:xfrm>
            <a:off x="9281160" y="2423160"/>
            <a:ext cx="24231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5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22 M</a:t>
            </a:r>
            <a:endParaRPr lang="en-US" sz="5600" dirty="0"/>
          </a:p>
        </p:txBody>
      </p:sp>
      <p:sp>
        <p:nvSpPr>
          <p:cNvPr id="36" name="Text 30"/>
          <p:cNvSpPr/>
          <p:nvPr/>
        </p:nvSpPr>
        <p:spPr>
          <a:xfrm>
            <a:off x="9281160" y="3246120"/>
            <a:ext cx="2423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spc="3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OCUPADOS</a:t>
            </a:r>
            <a:endParaRPr lang="en-US" sz="1100" dirty="0"/>
          </a:p>
        </p:txBody>
      </p:sp>
      <p:sp>
        <p:nvSpPr>
          <p:cNvPr id="37" name="Text 31"/>
          <p:cNvSpPr/>
          <p:nvPr/>
        </p:nvSpPr>
        <p:spPr>
          <a:xfrm>
            <a:off x="9281160" y="3429000"/>
            <a:ext cx="2423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Personas trabajadoras</a:t>
            </a:r>
            <a:endParaRPr lang="en-US" sz="1300" dirty="0"/>
          </a:p>
        </p:txBody>
      </p:sp>
      <p:sp>
        <p:nvSpPr>
          <p:cNvPr id="38" name="Text 32"/>
          <p:cNvSpPr/>
          <p:nvPr/>
        </p:nvSpPr>
        <p:spPr>
          <a:xfrm>
            <a:off x="9281160" y="3657600"/>
            <a:ext cx="2423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Cobertura del sistema PRL</a:t>
            </a:r>
            <a:endParaRPr lang="en-US" sz="1000" dirty="0"/>
          </a:p>
        </p:txBody>
      </p:sp>
      <p:sp>
        <p:nvSpPr>
          <p:cNvPr id="39" name="Text 33"/>
          <p:cNvSpPr/>
          <p:nvPr/>
        </p:nvSpPr>
        <p:spPr>
          <a:xfrm>
            <a:off x="457200" y="4069080"/>
            <a:ext cx="11247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Fuente: Ministerio de Trabajo y Economía Social · INSST · Estadística de Accidentes de Trabajo 2025</a:t>
            </a:r>
            <a:endParaRPr lang="en-US" sz="900" dirty="0"/>
          </a:p>
        </p:txBody>
      </p:sp>
      <p:sp>
        <p:nvSpPr>
          <p:cNvPr id="40" name="Shape 34"/>
          <p:cNvSpPr/>
          <p:nvPr/>
        </p:nvSpPr>
        <p:spPr>
          <a:xfrm>
            <a:off x="457200" y="4526280"/>
            <a:ext cx="5532120" cy="2011680"/>
          </a:xfrm>
          <a:prstGeom prst="rect">
            <a:avLst/>
          </a:prstGeom>
          <a:solidFill>
            <a:srgbClr val="F4F4F4"/>
          </a:solidFill>
          <a:ln w="12700">
            <a:solidFill>
              <a:srgbClr val="DDDDDD"/>
            </a:solidFill>
            <a:prstDash val="solid"/>
          </a:ln>
          <a:effectLst>
            <a:outerShdw sx="100000" sy="100000" kx="0" ky="0" algn="bl" rotWithShape="0" blurRad="76200" dist="12700" dir="5400000">
              <a:srgbClr val="000000">
                <a:alpha val="6000"/>
              </a:srgbClr>
            </a:outerShdw>
          </a:effectLst>
        </p:spPr>
      </p:sp>
      <p:sp>
        <p:nvSpPr>
          <p:cNvPr id="41" name="Shape 35"/>
          <p:cNvSpPr/>
          <p:nvPr/>
        </p:nvSpPr>
        <p:spPr>
          <a:xfrm>
            <a:off x="457200" y="4526280"/>
            <a:ext cx="91440" cy="2011680"/>
          </a:xfrm>
          <a:prstGeom prst="rect">
            <a:avLst/>
          </a:prstGeom>
          <a:solidFill>
            <a:srgbClr val="2D8659"/>
          </a:solidFill>
          <a:ln w="12700">
            <a:solidFill>
              <a:srgbClr val="2D8659"/>
            </a:solidFill>
            <a:prstDash val="solid"/>
          </a:ln>
        </p:spPr>
      </p:sp>
      <p:sp>
        <p:nvSpPr>
          <p:cNvPr id="42" name="Text 36"/>
          <p:cNvSpPr/>
          <p:nvPr/>
        </p:nvSpPr>
        <p:spPr>
          <a:xfrm>
            <a:off x="685800" y="4663440"/>
            <a:ext cx="5257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 AÑOS DE LOGROS</a:t>
            </a:r>
            <a:endParaRPr lang="en-US" sz="1400" dirty="0"/>
          </a:p>
        </p:txBody>
      </p:sp>
      <p:sp>
        <p:nvSpPr>
          <p:cNvPr id="43" name="Text 37"/>
          <p:cNvSpPr/>
          <p:nvPr/>
        </p:nvSpPr>
        <p:spPr>
          <a:xfrm>
            <a:off x="777240" y="5029200"/>
            <a:ext cx="5120640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2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Cultura preventiva instalada en &gt; 1,5 M de empresas.</a:t>
            </a:r>
            <a:endParaRPr lang="en-US" sz="120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2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Reducción sostenida del índice de incidencia mortal.</a:t>
            </a:r>
            <a:endParaRPr lang="en-US" sz="120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2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Profesionalización del sector: &gt; 700 SPA acreditados.</a:t>
            </a:r>
            <a:endParaRPr lang="en-US" sz="120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2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Cobertura de 22 M de personas trabajadoras.</a:t>
            </a:r>
            <a:endParaRPr lang="en-US" sz="1200" dirty="0"/>
          </a:p>
        </p:txBody>
      </p:sp>
      <p:sp>
        <p:nvSpPr>
          <p:cNvPr id="44" name="Shape 38"/>
          <p:cNvSpPr/>
          <p:nvPr/>
        </p:nvSpPr>
        <p:spPr>
          <a:xfrm>
            <a:off x="6153912" y="4526280"/>
            <a:ext cx="5532120" cy="2011680"/>
          </a:xfrm>
          <a:prstGeom prst="rect">
            <a:avLst/>
          </a:prstGeom>
          <a:solidFill>
            <a:srgbClr val="F4F4F4"/>
          </a:solidFill>
          <a:ln w="12700">
            <a:solidFill>
              <a:srgbClr val="DDDDDD"/>
            </a:solidFill>
            <a:prstDash val="solid"/>
          </a:ln>
          <a:effectLst>
            <a:outerShdw sx="100000" sy="100000" kx="0" ky="0" algn="bl" rotWithShape="0" blurRad="76200" dist="12700" dir="5400000">
              <a:srgbClr val="000000">
                <a:alpha val="6000"/>
              </a:srgbClr>
            </a:outerShdw>
          </a:effectLst>
        </p:spPr>
      </p:sp>
      <p:sp>
        <p:nvSpPr>
          <p:cNvPr id="45" name="Shape 39"/>
          <p:cNvSpPr/>
          <p:nvPr/>
        </p:nvSpPr>
        <p:spPr>
          <a:xfrm>
            <a:off x="6153912" y="4526280"/>
            <a:ext cx="91440" cy="2011680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46" name="Text 40"/>
          <p:cNvSpPr/>
          <p:nvPr/>
        </p:nvSpPr>
        <p:spPr>
          <a:xfrm>
            <a:off x="6382512" y="4663440"/>
            <a:ext cx="5257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ASIGNATURAS PENDIENTES</a:t>
            </a:r>
            <a:endParaRPr lang="en-US" sz="1400" dirty="0"/>
          </a:p>
        </p:txBody>
      </p:sp>
      <p:sp>
        <p:nvSpPr>
          <p:cNvPr id="47" name="Text 41"/>
          <p:cNvSpPr/>
          <p:nvPr/>
        </p:nvSpPr>
        <p:spPr>
          <a:xfrm>
            <a:off x="6473952" y="5029200"/>
            <a:ext cx="5120640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2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Brecha entre cumplimiento formal y prevención efectiva.</a:t>
            </a:r>
            <a:endParaRPr lang="en-US" sz="120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2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8.700 hombres y 850 mujeres / año mueren por cáncer ocupacional.</a:t>
            </a:r>
            <a:endParaRPr lang="en-US" sz="120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2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Solo 119 partes de enfermedad profesional por cancerígenos en 2025.</a:t>
            </a:r>
            <a:endParaRPr lang="en-US" sz="120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2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Riesgos psicosociales y climáticos sin marco normativo claro.</a:t>
            </a:r>
            <a:endParaRPr lang="en-US" sz="1200" dirty="0"/>
          </a:p>
        </p:txBody>
      </p:sp>
      <p:sp>
        <p:nvSpPr>
          <p:cNvPr id="48" name="Shape 42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</p:spPr>
      </p:sp>
      <p:sp>
        <p:nvSpPr>
          <p:cNvPr id="49" name="Text 43"/>
          <p:cNvSpPr/>
          <p:nvPr/>
        </p:nvSpPr>
        <p:spPr>
          <a:xfrm>
            <a:off x="457200" y="6675120"/>
            <a:ext cx="112471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spc="2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 ·  by OPSAS  ·  Servicio de Prevención Ajeno acreditado SP-056-B</a:t>
            </a:r>
            <a:endParaRPr lang="en-US" sz="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11480" y="246888"/>
            <a:ext cx="274320" cy="274320"/>
          </a:xfrm>
          <a:prstGeom prst="ellipse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77240" y="246888"/>
            <a:ext cx="274320" cy="274320"/>
          </a:xfrm>
          <a:prstGeom prst="ellipse">
            <a:avLst/>
          </a:prstGeom>
          <a:solidFill>
            <a:srgbClr val="A8A8A8"/>
          </a:solidFill>
          <a:ln w="12700">
            <a:solidFill>
              <a:srgbClr val="A8A8A8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143000" y="246888"/>
            <a:ext cx="274320" cy="27432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554480" y="182880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 ·  by OPSAS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7772400" y="182880"/>
            <a:ext cx="4297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spc="3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CATALUNYA  ·  Q1 2026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914400"/>
            <a:ext cx="112471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000" b="1" spc="200" kern="0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CATALUNYA EMPIEZA </a:t>
            </a:r>
            <a:pPr algn="l" indent="0" marL="0">
              <a:buNone/>
            </a:pPr>
            <a:r>
              <a:rPr lang="en-US" sz="3000" b="1" i="1" spc="200" kern="0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CONTRACORRIENTE</a:t>
            </a:r>
            <a:endParaRPr lang="en-US" sz="3000" dirty="0"/>
          </a:p>
        </p:txBody>
      </p:sp>
      <p:sp>
        <p:nvSpPr>
          <p:cNvPr id="9" name="Text 7"/>
          <p:cNvSpPr/>
          <p:nvPr/>
        </p:nvSpPr>
        <p:spPr>
          <a:xfrm>
            <a:off x="457200" y="1463040"/>
            <a:ext cx="11247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5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Datos del primer trimestre 2026 · Observatori del Treball i Model Productiu (Generalitat de Catalunya)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457200" y="1874520"/>
            <a:ext cx="914400" cy="36576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2148840"/>
            <a:ext cx="3840480" cy="2743200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548640" y="2331720"/>
            <a:ext cx="3657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+70 %</a:t>
            </a:r>
            <a:endParaRPr lang="en-US" sz="9000" dirty="0"/>
          </a:p>
        </p:txBody>
      </p:sp>
      <p:sp>
        <p:nvSpPr>
          <p:cNvPr id="13" name="Text 11"/>
          <p:cNvSpPr/>
          <p:nvPr/>
        </p:nvSpPr>
        <p:spPr>
          <a:xfrm>
            <a:off x="548640" y="3703320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spc="4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MORTALIDAD LABORAL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548640" y="411480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 2026 vs Q1 2025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548640" y="448056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 −7,7 % a nivel estatal en 2025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4526280" y="2148840"/>
            <a:ext cx="3639312" cy="1298448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4526280" y="2148840"/>
            <a:ext cx="91440" cy="1298448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pic>
        <p:nvPicPr>
          <p:cNvPr id="18" name="Image 0" descr="preencoded.png">    </p:cNvPr>
          <p:cNvPicPr>
            <a:picLocks noChangeAspect="1"/>
          </p:cNvPicPr>
          <p:nvPr/>
        </p:nvPicPr>
        <p:blipFill>
          <a:blip r:embed="rId1">
            <a:alphaModFix amt="65000"/>
          </a:blip>
          <a:stretch>
            <a:fillRect/>
          </a:stretch>
        </p:blipFill>
        <p:spPr>
          <a:xfrm>
            <a:off x="7708392" y="2331720"/>
            <a:ext cx="256032" cy="256032"/>
          </a:xfrm>
          <a:prstGeom prst="rect">
            <a:avLst/>
          </a:prstGeom>
        </p:spPr>
      </p:pic>
      <p:sp>
        <p:nvSpPr>
          <p:cNvPr id="19" name="Text 16"/>
          <p:cNvSpPr/>
          <p:nvPr/>
        </p:nvSpPr>
        <p:spPr>
          <a:xfrm>
            <a:off x="4754880" y="2286000"/>
            <a:ext cx="318211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34</a:t>
            </a:r>
            <a:pPr indent="0" marL="0">
              <a:buNone/>
            </a:pPr>
            <a:r>
              <a:rPr lang="en-US" sz="130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muertes</a:t>
            </a:r>
            <a:endParaRPr lang="en-US" sz="3600" dirty="0"/>
          </a:p>
        </p:txBody>
      </p:sp>
      <p:sp>
        <p:nvSpPr>
          <p:cNvPr id="20" name="Text 17"/>
          <p:cNvSpPr/>
          <p:nvPr/>
        </p:nvSpPr>
        <p:spPr>
          <a:xfrm>
            <a:off x="4754880" y="2807208"/>
            <a:ext cx="318211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ACCIDENTES MORTALES</a:t>
            </a:r>
            <a:endParaRPr lang="en-US" sz="1200" dirty="0"/>
          </a:p>
        </p:txBody>
      </p:sp>
      <p:sp>
        <p:nvSpPr>
          <p:cNvPr id="21" name="Text 18"/>
          <p:cNvSpPr/>
          <p:nvPr/>
        </p:nvSpPr>
        <p:spPr>
          <a:xfrm>
            <a:off x="4754880" y="3063240"/>
            <a:ext cx="318211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 2026 (los 25 en jornada + 9 in itinere)</a:t>
            </a:r>
            <a:endParaRPr lang="en-US" sz="1000" dirty="0"/>
          </a:p>
        </p:txBody>
      </p:sp>
      <p:sp>
        <p:nvSpPr>
          <p:cNvPr id="22" name="Shape 19"/>
          <p:cNvSpPr/>
          <p:nvPr/>
        </p:nvSpPr>
        <p:spPr>
          <a:xfrm>
            <a:off x="8311896" y="2148840"/>
            <a:ext cx="3639312" cy="1298448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23" name="Shape 20"/>
          <p:cNvSpPr/>
          <p:nvPr/>
        </p:nvSpPr>
        <p:spPr>
          <a:xfrm>
            <a:off x="8311896" y="2148840"/>
            <a:ext cx="91440" cy="1298448"/>
          </a:xfrm>
          <a:prstGeom prst="rect">
            <a:avLst/>
          </a:prstGeom>
          <a:solidFill>
            <a:srgbClr val="C97B1F"/>
          </a:solidFill>
          <a:ln w="12700">
            <a:solidFill>
              <a:srgbClr val="C97B1F"/>
            </a:solidFill>
            <a:prstDash val="solid"/>
          </a:ln>
        </p:spPr>
      </p:sp>
      <p:pic>
        <p:nvPicPr>
          <p:cNvPr id="24" name="Image 1" descr="preencoded.png">    </p:cNvPr>
          <p:cNvPicPr>
            <a:picLocks noChangeAspect="1"/>
          </p:cNvPicPr>
          <p:nvPr/>
        </p:nvPicPr>
        <p:blipFill>
          <a:blip r:embed="rId2">
            <a:alphaModFix amt="65000"/>
          </a:blip>
          <a:stretch>
            <a:fillRect/>
          </a:stretch>
        </p:blipFill>
        <p:spPr>
          <a:xfrm>
            <a:off x="11494008" y="2331720"/>
            <a:ext cx="256032" cy="256032"/>
          </a:xfrm>
          <a:prstGeom prst="rect">
            <a:avLst/>
          </a:prstGeom>
        </p:spPr>
      </p:pic>
      <p:sp>
        <p:nvSpPr>
          <p:cNvPr id="25" name="Text 21"/>
          <p:cNvSpPr/>
          <p:nvPr/>
        </p:nvSpPr>
        <p:spPr>
          <a:xfrm>
            <a:off x="8540496" y="2286000"/>
            <a:ext cx="318211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</a:t>
            </a:r>
            <a:pPr indent="0" marL="0">
              <a:buNone/>
            </a:pPr>
            <a:r>
              <a:rPr lang="en-US" sz="130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en jornada</a:t>
            </a:r>
            <a:endParaRPr lang="en-US" sz="3600" dirty="0"/>
          </a:p>
        </p:txBody>
      </p:sp>
      <p:sp>
        <p:nvSpPr>
          <p:cNvPr id="26" name="Text 22"/>
          <p:cNvSpPr/>
          <p:nvPr/>
        </p:nvSpPr>
        <p:spPr>
          <a:xfrm>
            <a:off x="8540496" y="2807208"/>
            <a:ext cx="318211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DURANTE EL TRABAJO</a:t>
            </a:r>
            <a:endParaRPr lang="en-US" sz="1200" dirty="0"/>
          </a:p>
        </p:txBody>
      </p:sp>
      <p:sp>
        <p:nvSpPr>
          <p:cNvPr id="27" name="Text 23"/>
          <p:cNvSpPr/>
          <p:nvPr/>
        </p:nvSpPr>
        <p:spPr>
          <a:xfrm>
            <a:off x="8540496" y="3063240"/>
            <a:ext cx="318211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+31,6 % vs los 19 de Q1 2025</a:t>
            </a:r>
            <a:endParaRPr lang="en-US" sz="1000" dirty="0"/>
          </a:p>
        </p:txBody>
      </p:sp>
      <p:sp>
        <p:nvSpPr>
          <p:cNvPr id="28" name="Shape 24"/>
          <p:cNvSpPr/>
          <p:nvPr/>
        </p:nvSpPr>
        <p:spPr>
          <a:xfrm>
            <a:off x="4526280" y="3593592"/>
            <a:ext cx="3639312" cy="1298448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29" name="Shape 25"/>
          <p:cNvSpPr/>
          <p:nvPr/>
        </p:nvSpPr>
        <p:spPr>
          <a:xfrm>
            <a:off x="4526280" y="3593592"/>
            <a:ext cx="91440" cy="1298448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pic>
        <p:nvPicPr>
          <p:cNvPr id="30" name="Image 2" descr="preencoded.png">    </p:cNvPr>
          <p:cNvPicPr>
            <a:picLocks noChangeAspect="1"/>
          </p:cNvPicPr>
          <p:nvPr/>
        </p:nvPicPr>
        <p:blipFill>
          <a:blip r:embed="rId3">
            <a:alphaModFix amt="65000"/>
          </a:blip>
          <a:stretch>
            <a:fillRect/>
          </a:stretch>
        </p:blipFill>
        <p:spPr>
          <a:xfrm>
            <a:off x="7708392" y="3776472"/>
            <a:ext cx="256032" cy="256032"/>
          </a:xfrm>
          <a:prstGeom prst="rect">
            <a:avLst/>
          </a:prstGeom>
        </p:spPr>
      </p:pic>
      <p:sp>
        <p:nvSpPr>
          <p:cNvPr id="31" name="Text 26"/>
          <p:cNvSpPr/>
          <p:nvPr/>
        </p:nvSpPr>
        <p:spPr>
          <a:xfrm>
            <a:off x="4754880" y="3730752"/>
            <a:ext cx="318211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pPr indent="0" marL="0">
              <a:buNone/>
            </a:pPr>
            <a:r>
              <a:rPr lang="en-US" sz="130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in itinere</a:t>
            </a:r>
            <a:endParaRPr lang="en-US" sz="3600" dirty="0"/>
          </a:p>
        </p:txBody>
      </p:sp>
      <p:sp>
        <p:nvSpPr>
          <p:cNvPr id="32" name="Text 27"/>
          <p:cNvSpPr/>
          <p:nvPr/>
        </p:nvSpPr>
        <p:spPr>
          <a:xfrm>
            <a:off x="4754880" y="4251960"/>
            <a:ext cx="318211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TRAYECTO IDA / VUELTA</a:t>
            </a:r>
            <a:endParaRPr lang="en-US" sz="1200" dirty="0"/>
          </a:p>
        </p:txBody>
      </p:sp>
      <p:sp>
        <p:nvSpPr>
          <p:cNvPr id="33" name="Text 28"/>
          <p:cNvSpPr/>
          <p:nvPr/>
        </p:nvSpPr>
        <p:spPr>
          <a:xfrm>
            <a:off x="4754880" y="4507992"/>
            <a:ext cx="318211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+800 % (era 1 sola muerte en Q1 2025)</a:t>
            </a:r>
            <a:endParaRPr lang="en-US" sz="1000" dirty="0"/>
          </a:p>
        </p:txBody>
      </p:sp>
      <p:sp>
        <p:nvSpPr>
          <p:cNvPr id="34" name="Shape 29"/>
          <p:cNvSpPr/>
          <p:nvPr/>
        </p:nvSpPr>
        <p:spPr>
          <a:xfrm>
            <a:off x="8311896" y="3593592"/>
            <a:ext cx="3639312" cy="1298448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35" name="Shape 30"/>
          <p:cNvSpPr/>
          <p:nvPr/>
        </p:nvSpPr>
        <p:spPr>
          <a:xfrm>
            <a:off x="8311896" y="3593592"/>
            <a:ext cx="91440" cy="1298448"/>
          </a:xfrm>
          <a:prstGeom prst="rect">
            <a:avLst/>
          </a:prstGeom>
          <a:solidFill>
            <a:srgbClr val="C97B1F"/>
          </a:solidFill>
          <a:ln w="12700">
            <a:solidFill>
              <a:srgbClr val="C97B1F"/>
            </a:solidFill>
            <a:prstDash val="solid"/>
          </a:ln>
        </p:spPr>
      </p:sp>
      <p:pic>
        <p:nvPicPr>
          <p:cNvPr id="36" name="Image 3" descr="preencoded.png">    </p:cNvPr>
          <p:cNvPicPr>
            <a:picLocks noChangeAspect="1"/>
          </p:cNvPicPr>
          <p:nvPr/>
        </p:nvPicPr>
        <p:blipFill>
          <a:blip r:embed="rId4">
            <a:alphaModFix amt="65000"/>
          </a:blip>
          <a:stretch>
            <a:fillRect/>
          </a:stretch>
        </p:blipFill>
        <p:spPr>
          <a:xfrm>
            <a:off x="11494008" y="3776472"/>
            <a:ext cx="256032" cy="256032"/>
          </a:xfrm>
          <a:prstGeom prst="rect">
            <a:avLst/>
          </a:prstGeom>
        </p:spPr>
      </p:pic>
      <p:sp>
        <p:nvSpPr>
          <p:cNvPr id="37" name="Text 31"/>
          <p:cNvSpPr/>
          <p:nvPr/>
        </p:nvSpPr>
        <p:spPr>
          <a:xfrm>
            <a:off x="8540496" y="3730752"/>
            <a:ext cx="318211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144</a:t>
            </a:r>
            <a:pPr indent="0" marL="0">
              <a:buNone/>
            </a:pPr>
            <a:r>
              <a:rPr lang="en-US" sz="130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graves</a:t>
            </a:r>
            <a:endParaRPr lang="en-US" sz="3600" dirty="0"/>
          </a:p>
        </p:txBody>
      </p:sp>
      <p:sp>
        <p:nvSpPr>
          <p:cNvPr id="38" name="Text 32"/>
          <p:cNvSpPr/>
          <p:nvPr/>
        </p:nvSpPr>
        <p:spPr>
          <a:xfrm>
            <a:off x="8540496" y="4251960"/>
            <a:ext cx="318211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ACCIDENTES GRAVES</a:t>
            </a:r>
            <a:endParaRPr lang="en-US" sz="1200" dirty="0"/>
          </a:p>
        </p:txBody>
      </p:sp>
      <p:sp>
        <p:nvSpPr>
          <p:cNvPr id="39" name="Text 33"/>
          <p:cNvSpPr/>
          <p:nvPr/>
        </p:nvSpPr>
        <p:spPr>
          <a:xfrm>
            <a:off x="8540496" y="4507992"/>
            <a:ext cx="318211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+11,63 % en jornada laboral</a:t>
            </a:r>
            <a:endParaRPr lang="en-US" sz="1000" dirty="0"/>
          </a:p>
        </p:txBody>
      </p:sp>
      <p:sp>
        <p:nvSpPr>
          <p:cNvPr id="40" name="Shape 34"/>
          <p:cNvSpPr/>
          <p:nvPr/>
        </p:nvSpPr>
        <p:spPr>
          <a:xfrm>
            <a:off x="457200" y="5029200"/>
            <a:ext cx="7360920" cy="1234440"/>
          </a:xfrm>
          <a:prstGeom prst="rect">
            <a:avLst/>
          </a:prstGeom>
          <a:solidFill>
            <a:srgbClr val="F4F4F4"/>
          </a:solidFill>
          <a:ln w="19050">
            <a:solidFill>
              <a:srgbClr val="B82541"/>
            </a:solidFill>
            <a:prstDash val="solid"/>
          </a:ln>
        </p:spPr>
      </p:sp>
      <p:pic>
        <p:nvPicPr>
          <p:cNvPr id="41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5303520"/>
            <a:ext cx="502920" cy="502920"/>
          </a:xfrm>
          <a:prstGeom prst="rect">
            <a:avLst/>
          </a:prstGeom>
        </p:spPr>
      </p:pic>
      <p:sp>
        <p:nvSpPr>
          <p:cNvPr id="42" name="Text 35"/>
          <p:cNvSpPr/>
          <p:nvPr/>
        </p:nvSpPr>
        <p:spPr>
          <a:xfrm>
            <a:off x="1371600" y="5193792"/>
            <a:ext cx="62636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 de 25</a:t>
            </a:r>
            <a:pPr indent="0" marL="0">
              <a:buNone/>
            </a:pPr>
            <a:r>
              <a:rPr lang="en-US" sz="13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muertes en jornada por causas </a:t>
            </a:r>
            <a:pPr indent="0" marL="0">
              <a:buNone/>
            </a:pPr>
            <a:r>
              <a:rPr lang="en-US" sz="1300" b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traumáticas</a:t>
            </a:r>
            <a:endParaRPr lang="en-US" sz="1600" dirty="0"/>
          </a:p>
        </p:txBody>
      </p:sp>
      <p:sp>
        <p:nvSpPr>
          <p:cNvPr id="43" name="Text 36"/>
          <p:cNvSpPr/>
          <p:nvPr/>
        </p:nvSpPr>
        <p:spPr>
          <a:xfrm>
            <a:off x="1371600" y="5623560"/>
            <a:ext cx="62636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Infartos, ictus, derrames cerebrales: el riesgo psicosocial que la reforma de la LPRL pretende abordar.</a:t>
            </a:r>
            <a:endParaRPr lang="en-US" sz="1100" dirty="0"/>
          </a:p>
        </p:txBody>
      </p:sp>
      <p:sp>
        <p:nvSpPr>
          <p:cNvPr id="44" name="Shape 37"/>
          <p:cNvSpPr/>
          <p:nvPr/>
        </p:nvSpPr>
        <p:spPr>
          <a:xfrm>
            <a:off x="8001000" y="5029200"/>
            <a:ext cx="3730752" cy="123444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</p:spPr>
      </p:sp>
      <p:pic>
        <p:nvPicPr>
          <p:cNvPr id="45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3880" y="5193792"/>
            <a:ext cx="292608" cy="292608"/>
          </a:xfrm>
          <a:prstGeom prst="rect">
            <a:avLst/>
          </a:prstGeom>
        </p:spPr>
      </p:pic>
      <p:sp>
        <p:nvSpPr>
          <p:cNvPr id="46" name="Text 38"/>
          <p:cNvSpPr/>
          <p:nvPr/>
        </p:nvSpPr>
        <p:spPr>
          <a:xfrm>
            <a:off x="8549640" y="5193792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DISTRIBUCIÓN TERRITORIAL</a:t>
            </a:r>
            <a:endParaRPr lang="en-US" sz="1100" dirty="0"/>
          </a:p>
        </p:txBody>
      </p:sp>
      <p:sp>
        <p:nvSpPr>
          <p:cNvPr id="47" name="Text 39"/>
          <p:cNvSpPr/>
          <p:nvPr/>
        </p:nvSpPr>
        <p:spPr>
          <a:xfrm>
            <a:off x="8183880" y="5532120"/>
            <a:ext cx="34747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200"/>
              </a:spcAft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Barcelona </a:t>
            </a:r>
            <a:pPr indent="0" marL="0">
              <a:spcAft>
                <a:spcPts val="200"/>
              </a:spcAft>
              <a:buNone/>
            </a:pPr>
            <a:r>
              <a:rPr lang="en-US" sz="1200" b="1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 muertes</a:t>
            </a:r>
            <a:pPr indent="0" marL="0">
              <a:spcAft>
                <a:spcPts val="200"/>
              </a:spcAft>
              <a:buNone/>
            </a:pPr>
            <a:r>
              <a:rPr lang="en-US" sz="110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(+63,6 %)</a:t>
            </a:r>
            <a:endParaRPr lang="en-US" sz="120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Tarragona </a:t>
            </a:r>
            <a:pPr indent="0" marL="0">
              <a:spcAft>
                <a:spcPts val="200"/>
              </a:spcAft>
              <a:buNone/>
            </a:pPr>
            <a:r>
              <a:rPr lang="en-US" sz="1200" b="1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muertes</a:t>
            </a:r>
            <a:endParaRPr lang="en-US" sz="120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Resto demarcaciones </a:t>
            </a:r>
            <a:pPr indent="0" marL="0">
              <a:spcAft>
                <a:spcPts val="200"/>
              </a:spcAft>
              <a:buNone/>
            </a:pPr>
            <a:r>
              <a:rPr lang="en-US" sz="1200" b="1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c/u</a:t>
            </a:r>
            <a:endParaRPr lang="en-US" sz="1200" dirty="0"/>
          </a:p>
        </p:txBody>
      </p:sp>
      <p:sp>
        <p:nvSpPr>
          <p:cNvPr id="48" name="Shape 40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</p:spPr>
      </p:sp>
      <p:sp>
        <p:nvSpPr>
          <p:cNvPr id="49" name="Text 41"/>
          <p:cNvSpPr/>
          <p:nvPr/>
        </p:nvSpPr>
        <p:spPr>
          <a:xfrm>
            <a:off x="457200" y="6446520"/>
            <a:ext cx="112471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50" i="1" spc="1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Fuente: Observatori del Treball i Model Productiu · Generalitat de Catalunya · Estadística d'accidents de treball Q1 2026</a:t>
            </a:r>
            <a:endParaRPr lang="en-US" sz="9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11480" y="246888"/>
            <a:ext cx="274320" cy="274320"/>
          </a:xfrm>
          <a:prstGeom prst="ellipse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77240" y="246888"/>
            <a:ext cx="274320" cy="274320"/>
          </a:xfrm>
          <a:prstGeom prst="ellipse">
            <a:avLst/>
          </a:prstGeom>
          <a:solidFill>
            <a:srgbClr val="A8A8A8"/>
          </a:solidFill>
          <a:ln w="12700">
            <a:solidFill>
              <a:srgbClr val="A8A8A8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143000" y="246888"/>
            <a:ext cx="274320" cy="27432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554480" y="182880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 ·  by OPSAS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7772400" y="182880"/>
            <a:ext cx="4297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spc="3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REFORMA LPRL 2026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914400"/>
            <a:ext cx="112471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200" b="1" spc="300" kern="0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REFORMA QUE </a:t>
            </a:r>
            <a:pPr algn="l" indent="0" marL="0">
              <a:buNone/>
            </a:pPr>
            <a:r>
              <a:rPr lang="en-US" sz="3200" b="1" i="1" spc="300" kern="0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LLEGA</a:t>
            </a:r>
            <a:endParaRPr lang="en-US" sz="3200" dirty="0"/>
          </a:p>
        </p:txBody>
      </p:sp>
      <p:sp>
        <p:nvSpPr>
          <p:cNvPr id="9" name="Text 7"/>
          <p:cNvSpPr/>
          <p:nvPr/>
        </p:nvSpPr>
        <p:spPr>
          <a:xfrm>
            <a:off x="457200" y="1463040"/>
            <a:ext cx="11247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5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Anteproyecto pendiente de trámite parlamentario · Acuerdo 11-feb-2026 (Mintrabajo + CCOO + UGT) · Aprobación primera vuelta Consejo de Ministros 28 abril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457200" y="1874520"/>
            <a:ext cx="914400" cy="36576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2103120"/>
            <a:ext cx="5669280" cy="425196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sx="100000" sy="100000" kx="0" ky="0" algn="bl" rotWithShape="0" blurRad="76200" dist="12700" dir="5400000">
              <a:srgbClr val="000000">
                <a:alpha val="6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57200" y="2103120"/>
            <a:ext cx="5669280" cy="50292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</p:spPr>
      </p:sp>
      <p:pic>
        <p:nvPicPr>
          <p:cNvPr id="1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2221992"/>
            <a:ext cx="274320" cy="274320"/>
          </a:xfrm>
          <a:prstGeom prst="rect">
            <a:avLst/>
          </a:prstGeom>
        </p:spPr>
      </p:pic>
      <p:sp>
        <p:nvSpPr>
          <p:cNvPr id="14" name="Text 11"/>
          <p:cNvSpPr/>
          <p:nvPr/>
        </p:nvSpPr>
        <p:spPr>
          <a:xfrm>
            <a:off x="1005840" y="2194560"/>
            <a:ext cx="5029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4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 QUE SÍ CONTEMPLA</a:t>
            </a:r>
            <a:endParaRPr lang="en-US" sz="1400" dirty="0"/>
          </a:p>
        </p:txBody>
      </p:sp>
      <p:sp>
        <p:nvSpPr>
          <p:cNvPr id="15" name="Shape 12"/>
          <p:cNvSpPr/>
          <p:nvPr/>
        </p:nvSpPr>
        <p:spPr>
          <a:xfrm>
            <a:off x="594360" y="2898648"/>
            <a:ext cx="502920" cy="502920"/>
          </a:xfrm>
          <a:prstGeom prst="ellipse">
            <a:avLst/>
          </a:prstGeom>
          <a:solidFill>
            <a:srgbClr val="F4F4F4"/>
          </a:solidFill>
          <a:ln w="12700">
            <a:solidFill>
              <a:srgbClr val="DDDDDD"/>
            </a:solidFill>
            <a:prstDash val="solid"/>
          </a:ln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088" y="3008376"/>
            <a:ext cx="292608" cy="292608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1188720" y="288036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Riesgos psicosociales</a:t>
            </a:r>
            <a:endParaRPr lang="en-US" sz="1200" dirty="0"/>
          </a:p>
        </p:txBody>
      </p:sp>
      <p:sp>
        <p:nvSpPr>
          <p:cNvPr id="18" name="Text 14"/>
          <p:cNvSpPr/>
          <p:nvPr/>
        </p:nvSpPr>
        <p:spPr>
          <a:xfrm>
            <a:off x="1188720" y="3172968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Evaluación obligatoria</a:t>
            </a:r>
            <a:endParaRPr lang="en-US" sz="1000" dirty="0"/>
          </a:p>
        </p:txBody>
      </p:sp>
      <p:sp>
        <p:nvSpPr>
          <p:cNvPr id="19" name="Shape 15"/>
          <p:cNvSpPr/>
          <p:nvPr/>
        </p:nvSpPr>
        <p:spPr>
          <a:xfrm>
            <a:off x="3291840" y="2898648"/>
            <a:ext cx="502920" cy="502920"/>
          </a:xfrm>
          <a:prstGeom prst="ellipse">
            <a:avLst/>
          </a:prstGeom>
          <a:solidFill>
            <a:srgbClr val="F4F4F4"/>
          </a:solidFill>
          <a:ln w="12700">
            <a:solidFill>
              <a:srgbClr val="DDDDDD"/>
            </a:solidFill>
            <a:prstDash val="solid"/>
          </a:ln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568" y="3008376"/>
            <a:ext cx="292608" cy="292608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3886200" y="288036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Salud mental</a:t>
            </a:r>
            <a:endParaRPr lang="en-US" sz="1200" dirty="0"/>
          </a:p>
        </p:txBody>
      </p:sp>
      <p:sp>
        <p:nvSpPr>
          <p:cNvPr id="22" name="Text 17"/>
          <p:cNvSpPr/>
          <p:nvPr/>
        </p:nvSpPr>
        <p:spPr>
          <a:xfrm>
            <a:off x="3886200" y="3172968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Riesgo laboral pleno derecho</a:t>
            </a:r>
            <a:endParaRPr lang="en-US" sz="1000" dirty="0"/>
          </a:p>
        </p:txBody>
      </p:sp>
      <p:sp>
        <p:nvSpPr>
          <p:cNvPr id="23" name="Shape 18"/>
          <p:cNvSpPr/>
          <p:nvPr/>
        </p:nvSpPr>
        <p:spPr>
          <a:xfrm>
            <a:off x="594360" y="3767328"/>
            <a:ext cx="502920" cy="502920"/>
          </a:xfrm>
          <a:prstGeom prst="ellipse">
            <a:avLst/>
          </a:prstGeom>
          <a:solidFill>
            <a:srgbClr val="F4F4F4"/>
          </a:solidFill>
          <a:ln w="12700">
            <a:solidFill>
              <a:srgbClr val="DDDDDD"/>
            </a:solidFill>
            <a:prstDash val="solid"/>
          </a:ln>
        </p:spPr>
      </p:sp>
      <p:pic>
        <p:nvPicPr>
          <p:cNvPr id="24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088" y="3877056"/>
            <a:ext cx="292608" cy="292608"/>
          </a:xfrm>
          <a:prstGeom prst="rect">
            <a:avLst/>
          </a:prstGeom>
        </p:spPr>
      </p:pic>
      <p:sp>
        <p:nvSpPr>
          <p:cNvPr id="25" name="Text 19"/>
          <p:cNvSpPr/>
          <p:nvPr/>
        </p:nvSpPr>
        <p:spPr>
          <a:xfrm>
            <a:off x="1188720" y="374904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Cambio climático</a:t>
            </a:r>
            <a:endParaRPr lang="en-US" sz="1200" dirty="0"/>
          </a:p>
        </p:txBody>
      </p:sp>
      <p:sp>
        <p:nvSpPr>
          <p:cNvPr id="26" name="Text 20"/>
          <p:cNvSpPr/>
          <p:nvPr/>
        </p:nvSpPr>
        <p:spPr>
          <a:xfrm>
            <a:off x="1188720" y="4041648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Olas de calor, fenómenos adversos</a:t>
            </a:r>
            <a:endParaRPr lang="en-US" sz="1000" dirty="0"/>
          </a:p>
        </p:txBody>
      </p:sp>
      <p:sp>
        <p:nvSpPr>
          <p:cNvPr id="27" name="Shape 21"/>
          <p:cNvSpPr/>
          <p:nvPr/>
        </p:nvSpPr>
        <p:spPr>
          <a:xfrm>
            <a:off x="3291840" y="3767328"/>
            <a:ext cx="502920" cy="502920"/>
          </a:xfrm>
          <a:prstGeom prst="ellipse">
            <a:avLst/>
          </a:prstGeom>
          <a:solidFill>
            <a:srgbClr val="F4F4F4"/>
          </a:solidFill>
          <a:ln w="12700">
            <a:solidFill>
              <a:srgbClr val="DDDDDD"/>
            </a:solidFill>
            <a:prstDash val="solid"/>
          </a:ln>
        </p:spPr>
      </p:sp>
      <p:pic>
        <p:nvPicPr>
          <p:cNvPr id="28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1568" y="3877056"/>
            <a:ext cx="292608" cy="292608"/>
          </a:xfrm>
          <a:prstGeom prst="rect">
            <a:avLst/>
          </a:prstGeom>
        </p:spPr>
      </p:pic>
      <p:sp>
        <p:nvSpPr>
          <p:cNvPr id="29" name="Text 22"/>
          <p:cNvSpPr/>
          <p:nvPr/>
        </p:nvSpPr>
        <p:spPr>
          <a:xfrm>
            <a:off x="3886200" y="374904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Perspectiva de género</a:t>
            </a:r>
            <a:endParaRPr lang="en-US" sz="1200" dirty="0"/>
          </a:p>
        </p:txBody>
      </p:sp>
      <p:sp>
        <p:nvSpPr>
          <p:cNvPr id="30" name="Text 23"/>
          <p:cNvSpPr/>
          <p:nvPr/>
        </p:nvSpPr>
        <p:spPr>
          <a:xfrm>
            <a:off x="3886200" y="4041648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EPIs y evaluación adaptados</a:t>
            </a:r>
            <a:endParaRPr lang="en-US" sz="1000" dirty="0"/>
          </a:p>
        </p:txBody>
      </p:sp>
      <p:sp>
        <p:nvSpPr>
          <p:cNvPr id="31" name="Shape 24"/>
          <p:cNvSpPr/>
          <p:nvPr/>
        </p:nvSpPr>
        <p:spPr>
          <a:xfrm>
            <a:off x="594360" y="4636008"/>
            <a:ext cx="502920" cy="502920"/>
          </a:xfrm>
          <a:prstGeom prst="ellipse">
            <a:avLst/>
          </a:prstGeom>
          <a:solidFill>
            <a:srgbClr val="F4F4F4"/>
          </a:solidFill>
          <a:ln w="12700">
            <a:solidFill>
              <a:srgbClr val="DDDDDD"/>
            </a:solidFill>
            <a:prstDash val="solid"/>
          </a:ln>
        </p:spPr>
      </p:sp>
      <p:pic>
        <p:nvPicPr>
          <p:cNvPr id="32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088" y="4745736"/>
            <a:ext cx="292608" cy="292608"/>
          </a:xfrm>
          <a:prstGeom prst="rect">
            <a:avLst/>
          </a:prstGeom>
        </p:spPr>
      </p:pic>
      <p:sp>
        <p:nvSpPr>
          <p:cNvPr id="33" name="Text 25"/>
          <p:cNvSpPr/>
          <p:nvPr/>
        </p:nvSpPr>
        <p:spPr>
          <a:xfrm>
            <a:off x="1188720" y="461772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Teletrabajo y digital</a:t>
            </a:r>
            <a:endParaRPr lang="en-US" sz="1200" dirty="0"/>
          </a:p>
        </p:txBody>
      </p:sp>
      <p:sp>
        <p:nvSpPr>
          <p:cNvPr id="34" name="Text 26"/>
          <p:cNvSpPr/>
          <p:nvPr/>
        </p:nvSpPr>
        <p:spPr>
          <a:xfrm>
            <a:off x="1188720" y="4910328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Tecnoestrés, hiperconectividad</a:t>
            </a:r>
            <a:endParaRPr lang="en-US" sz="1000" dirty="0"/>
          </a:p>
        </p:txBody>
      </p:sp>
      <p:sp>
        <p:nvSpPr>
          <p:cNvPr id="35" name="Shape 27"/>
          <p:cNvSpPr/>
          <p:nvPr/>
        </p:nvSpPr>
        <p:spPr>
          <a:xfrm>
            <a:off x="3291840" y="4636008"/>
            <a:ext cx="502920" cy="502920"/>
          </a:xfrm>
          <a:prstGeom prst="ellipse">
            <a:avLst/>
          </a:prstGeom>
          <a:solidFill>
            <a:srgbClr val="F4F4F4"/>
          </a:solidFill>
          <a:ln w="12700">
            <a:solidFill>
              <a:srgbClr val="DDDDDD"/>
            </a:solidFill>
            <a:prstDash val="solid"/>
          </a:ln>
        </p:spPr>
      </p:sp>
      <p:pic>
        <p:nvPicPr>
          <p:cNvPr id="36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1568" y="4745736"/>
            <a:ext cx="292608" cy="292608"/>
          </a:xfrm>
          <a:prstGeom prst="rect">
            <a:avLst/>
          </a:prstGeom>
        </p:spPr>
      </p:pic>
      <p:sp>
        <p:nvSpPr>
          <p:cNvPr id="37" name="Text 28"/>
          <p:cNvSpPr/>
          <p:nvPr/>
        </p:nvSpPr>
        <p:spPr>
          <a:xfrm>
            <a:off x="3886200" y="461772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Agente territorial PRL</a:t>
            </a:r>
            <a:endParaRPr lang="en-US" sz="1200" dirty="0"/>
          </a:p>
        </p:txBody>
      </p:sp>
      <p:sp>
        <p:nvSpPr>
          <p:cNvPr id="38" name="Text 29"/>
          <p:cNvSpPr/>
          <p:nvPr/>
        </p:nvSpPr>
        <p:spPr>
          <a:xfrm>
            <a:off x="3886200" y="4910328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Nueva figura de control</a:t>
            </a:r>
            <a:endParaRPr lang="en-US" sz="1000" dirty="0"/>
          </a:p>
        </p:txBody>
      </p:sp>
      <p:sp>
        <p:nvSpPr>
          <p:cNvPr id="39" name="Shape 30"/>
          <p:cNvSpPr/>
          <p:nvPr/>
        </p:nvSpPr>
        <p:spPr>
          <a:xfrm>
            <a:off x="594360" y="5504688"/>
            <a:ext cx="502920" cy="502920"/>
          </a:xfrm>
          <a:prstGeom prst="ellipse">
            <a:avLst/>
          </a:prstGeom>
          <a:solidFill>
            <a:srgbClr val="F4F4F4"/>
          </a:solidFill>
          <a:ln w="12700">
            <a:solidFill>
              <a:srgbClr val="DDDDDD"/>
            </a:solidFill>
            <a:prstDash val="solid"/>
          </a:ln>
        </p:spPr>
      </p:sp>
      <p:pic>
        <p:nvPicPr>
          <p:cNvPr id="40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4088" y="5614416"/>
            <a:ext cx="292608" cy="292608"/>
          </a:xfrm>
          <a:prstGeom prst="rect">
            <a:avLst/>
          </a:prstGeom>
        </p:spPr>
      </p:pic>
      <p:sp>
        <p:nvSpPr>
          <p:cNvPr id="41" name="Text 31"/>
          <p:cNvSpPr/>
          <p:nvPr/>
        </p:nvSpPr>
        <p:spPr>
          <a:xfrm>
            <a:off x="1188720" y="548640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Autónomos en concurrencia</a:t>
            </a:r>
            <a:endParaRPr lang="en-US" sz="1200" dirty="0"/>
          </a:p>
        </p:txBody>
      </p:sp>
      <p:sp>
        <p:nvSpPr>
          <p:cNvPr id="42" name="Text 32"/>
          <p:cNvSpPr/>
          <p:nvPr/>
        </p:nvSpPr>
        <p:spPr>
          <a:xfrm>
            <a:off x="1188720" y="5779008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Protección reforzada</a:t>
            </a:r>
            <a:endParaRPr lang="en-US" sz="1000" dirty="0"/>
          </a:p>
        </p:txBody>
      </p:sp>
      <p:sp>
        <p:nvSpPr>
          <p:cNvPr id="43" name="Shape 33"/>
          <p:cNvSpPr/>
          <p:nvPr/>
        </p:nvSpPr>
        <p:spPr>
          <a:xfrm>
            <a:off x="3291840" y="5504688"/>
            <a:ext cx="502920" cy="502920"/>
          </a:xfrm>
          <a:prstGeom prst="ellipse">
            <a:avLst/>
          </a:prstGeom>
          <a:solidFill>
            <a:srgbClr val="F4F4F4"/>
          </a:solidFill>
          <a:ln w="12700">
            <a:solidFill>
              <a:srgbClr val="DDDDDD"/>
            </a:solidFill>
            <a:prstDash val="solid"/>
          </a:ln>
        </p:spPr>
      </p:sp>
      <p:pic>
        <p:nvPicPr>
          <p:cNvPr id="44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01568" y="5614416"/>
            <a:ext cx="292608" cy="292608"/>
          </a:xfrm>
          <a:prstGeom prst="rect">
            <a:avLst/>
          </a:prstGeom>
        </p:spPr>
      </p:pic>
      <p:sp>
        <p:nvSpPr>
          <p:cNvPr id="45" name="Text 34"/>
          <p:cNvSpPr/>
          <p:nvPr/>
        </p:nvSpPr>
        <p:spPr>
          <a:xfrm>
            <a:off x="3886200" y="548640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Retorno tras baja &gt;6m</a:t>
            </a:r>
            <a:endParaRPr lang="en-US" sz="1200" dirty="0"/>
          </a:p>
        </p:txBody>
      </p:sp>
      <p:sp>
        <p:nvSpPr>
          <p:cNvPr id="46" name="Text 35"/>
          <p:cNvSpPr/>
          <p:nvPr/>
        </p:nvSpPr>
        <p:spPr>
          <a:xfrm>
            <a:off x="3886200" y="5779008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Protocolo obligatorio</a:t>
            </a:r>
            <a:endParaRPr lang="en-US" sz="1000" dirty="0"/>
          </a:p>
        </p:txBody>
      </p:sp>
      <p:sp>
        <p:nvSpPr>
          <p:cNvPr id="47" name="Shape 36"/>
          <p:cNvSpPr/>
          <p:nvPr/>
        </p:nvSpPr>
        <p:spPr>
          <a:xfrm>
            <a:off x="6309360" y="2103120"/>
            <a:ext cx="5669280" cy="425196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sx="100000" sy="100000" kx="0" ky="0" algn="bl" rotWithShape="0" blurRad="76200" dist="12700" dir="5400000">
              <a:srgbClr val="000000">
                <a:alpha val="6000"/>
              </a:srgbClr>
            </a:outerShdw>
          </a:effectLst>
        </p:spPr>
      </p:sp>
      <p:sp>
        <p:nvSpPr>
          <p:cNvPr id="48" name="Shape 37"/>
          <p:cNvSpPr/>
          <p:nvPr/>
        </p:nvSpPr>
        <p:spPr>
          <a:xfrm>
            <a:off x="6309360" y="2103120"/>
            <a:ext cx="5669280" cy="502920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pic>
        <p:nvPicPr>
          <p:cNvPr id="49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92240" y="2221992"/>
            <a:ext cx="274320" cy="274320"/>
          </a:xfrm>
          <a:prstGeom prst="rect">
            <a:avLst/>
          </a:prstGeom>
        </p:spPr>
      </p:pic>
      <p:sp>
        <p:nvSpPr>
          <p:cNvPr id="50" name="Text 38"/>
          <p:cNvSpPr/>
          <p:nvPr/>
        </p:nvSpPr>
        <p:spPr>
          <a:xfrm>
            <a:off x="6858000" y="2194560"/>
            <a:ext cx="5029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4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 QUE NO CONTEMPLA</a:t>
            </a:r>
            <a:endParaRPr lang="en-US" sz="1400" dirty="0"/>
          </a:p>
        </p:txBody>
      </p:sp>
      <p:sp>
        <p:nvSpPr>
          <p:cNvPr id="51" name="Shape 39"/>
          <p:cNvSpPr/>
          <p:nvPr/>
        </p:nvSpPr>
        <p:spPr>
          <a:xfrm>
            <a:off x="6492240" y="2788920"/>
            <a:ext cx="5303520" cy="1188720"/>
          </a:xfrm>
          <a:prstGeom prst="rect">
            <a:avLst/>
          </a:prstGeom>
          <a:solidFill>
            <a:srgbClr val="F4F4F4"/>
          </a:solidFill>
          <a:ln w="19050">
            <a:solidFill>
              <a:srgbClr val="B82541"/>
            </a:solidFill>
            <a:prstDash val="solid"/>
          </a:ln>
        </p:spPr>
      </p:sp>
      <p:pic>
        <p:nvPicPr>
          <p:cNvPr id="52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29400" y="2971800"/>
            <a:ext cx="365760" cy="365760"/>
          </a:xfrm>
          <a:prstGeom prst="rect">
            <a:avLst/>
          </a:prstGeom>
        </p:spPr>
      </p:pic>
      <p:sp>
        <p:nvSpPr>
          <p:cNvPr id="53" name="Text 40"/>
          <p:cNvSpPr/>
          <p:nvPr/>
        </p:nvSpPr>
        <p:spPr>
          <a:xfrm>
            <a:off x="7086600" y="2926080"/>
            <a:ext cx="4663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GRAN AUSENTE: LOS SPA</a:t>
            </a:r>
            <a:endParaRPr lang="en-US" sz="1300" dirty="0"/>
          </a:p>
        </p:txBody>
      </p:sp>
      <p:sp>
        <p:nvSpPr>
          <p:cNvPr id="54" name="Text 41"/>
          <p:cNvSpPr/>
          <p:nvPr/>
        </p:nvSpPr>
        <p:spPr>
          <a:xfrm>
            <a:off x="7086600" y="3246120"/>
            <a:ext cx="46634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5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reforma no reconoce el papel estratégico del Servicio de Prevención Ajeno ni aborda la sostenibilidad económica del modelo, pese a ser la modalidad preventiva mayoritaria del tejido empresarial español.</a:t>
            </a:r>
            <a:endParaRPr lang="en-US" sz="1050" dirty="0"/>
          </a:p>
        </p:txBody>
      </p:sp>
      <p:sp>
        <p:nvSpPr>
          <p:cNvPr id="55" name="Text 42"/>
          <p:cNvSpPr/>
          <p:nvPr/>
        </p:nvSpPr>
        <p:spPr>
          <a:xfrm>
            <a:off x="6583680" y="4114800"/>
            <a:ext cx="5166360" cy="205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 listado de cancerígenos ocupacionales (reivindicación sindical pendiente).</a:t>
            </a:r>
            <a:endParaRPr lang="en-US" sz="110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regula el suicidio relacionado con el trabajo como riesgo psicosocial.</a:t>
            </a:r>
            <a:endParaRPr lang="en-US" sz="110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reforma la Vigilancia de la Salud (RD 843/2011 sigue intacto).</a:t>
            </a:r>
            <a:endParaRPr lang="en-US" sz="110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 actualización tarifaria ni medidas para frenar la guerra de precios en SPA.</a:t>
            </a:r>
            <a:endParaRPr lang="en-US" sz="110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Falta profesionalización real (sueldos y carrera técnica de PRL).</a:t>
            </a:r>
            <a:endParaRPr lang="en-US" sz="1100" dirty="0"/>
          </a:p>
        </p:txBody>
      </p:sp>
      <p:sp>
        <p:nvSpPr>
          <p:cNvPr id="56" name="Shape 43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</p:spPr>
      </p:sp>
      <p:sp>
        <p:nvSpPr>
          <p:cNvPr id="57" name="Text 44"/>
          <p:cNvSpPr/>
          <p:nvPr/>
        </p:nvSpPr>
        <p:spPr>
          <a:xfrm>
            <a:off x="457200" y="6446520"/>
            <a:ext cx="112471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 </a:t>
            </a:r>
            <a:pPr indent="0" marL="0">
              <a:buNone/>
            </a:pPr>
            <a:r>
              <a:rPr lang="en-US" sz="1100" spc="2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·  Tu Servicio de Prevención Ajeno acreditado SP-056-B  ·  </a:t>
            </a:r>
            <a:pPr indent="0" marL="0">
              <a:buNone/>
            </a:pPr>
            <a:r>
              <a:rPr lang="en-US" sz="1100" i="1" spc="2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 años a tu lado, también en la nueva LPRL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11480" y="246888"/>
            <a:ext cx="274320" cy="274320"/>
          </a:xfrm>
          <a:prstGeom prst="ellipse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77240" y="246888"/>
            <a:ext cx="274320" cy="274320"/>
          </a:xfrm>
          <a:prstGeom prst="ellipse">
            <a:avLst/>
          </a:prstGeom>
          <a:solidFill>
            <a:srgbClr val="A8A8A8"/>
          </a:solidFill>
          <a:ln w="12700">
            <a:solidFill>
              <a:srgbClr val="A8A8A8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143000" y="246888"/>
            <a:ext cx="274320" cy="27432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554480" y="182880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 ·  by OPSAS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7772400" y="182880"/>
            <a:ext cx="4297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spc="3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REFORMA CULTURAL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914400"/>
            <a:ext cx="112471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000" b="1" spc="200" kern="0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REFORMA QUE </a:t>
            </a:r>
            <a:pPr algn="l" indent="0" marL="0">
              <a:buNone/>
            </a:pPr>
            <a:r>
              <a:rPr lang="en-US" sz="3000" b="1" i="1" spc="200" kern="0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NINGUNA LEY</a:t>
            </a:r>
            <a:pPr algn="l" indent="0" marL="0">
              <a:buNone/>
            </a:pPr>
            <a:r>
              <a:rPr lang="en-US" sz="3000" b="1" spc="200" kern="0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PUEDE APROBAR</a:t>
            </a:r>
            <a:endParaRPr lang="en-US" sz="3000" dirty="0"/>
          </a:p>
        </p:txBody>
      </p:sp>
      <p:sp>
        <p:nvSpPr>
          <p:cNvPr id="9" name="Text 7"/>
          <p:cNvSpPr/>
          <p:nvPr/>
        </p:nvSpPr>
        <p:spPr>
          <a:xfrm>
            <a:off x="457200" y="1463040"/>
            <a:ext cx="11247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cambio cultural que la propiedad y la dirección de la empresa deben asumir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457200" y="1874520"/>
            <a:ext cx="914400" cy="36576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2103120"/>
            <a:ext cx="11274552" cy="1143000"/>
          </a:xfrm>
          <a:prstGeom prst="rect">
            <a:avLst/>
          </a:prstGeom>
          <a:solidFill>
            <a:srgbClr val="F4F4F4"/>
          </a:solidFill>
          <a:ln w="12700">
            <a:solidFill>
              <a:srgbClr val="DDDDDD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57200" y="2103120"/>
            <a:ext cx="91440" cy="1143000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pic>
        <p:nvPicPr>
          <p:cNvPr id="1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240" y="2331720"/>
            <a:ext cx="411480" cy="411480"/>
          </a:xfrm>
          <a:prstGeom prst="rect">
            <a:avLst/>
          </a:prstGeom>
        </p:spPr>
      </p:pic>
      <p:sp>
        <p:nvSpPr>
          <p:cNvPr id="14" name="Text 11"/>
          <p:cNvSpPr/>
          <p:nvPr/>
        </p:nvSpPr>
        <p:spPr>
          <a:xfrm>
            <a:off x="1371600" y="2267712"/>
            <a:ext cx="100584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deber de protección de la persona trabajadora corresponde al </a:t>
            </a:r>
            <a:pPr indent="0" marL="0">
              <a:buNone/>
            </a:pPr>
            <a:r>
              <a:rPr lang="en-US" sz="1600" b="1" i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empresario</a:t>
            </a:r>
            <a:pPr indent="0" marL="0">
              <a:buNone/>
            </a:pPr>
            <a:r>
              <a:rPr lang="en-US" sz="16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 Contratar un Servicio de Prevención Ajeno </a:t>
            </a:r>
            <a:pPr indent="0" marL="0">
              <a:buNone/>
            </a:pPr>
            <a:r>
              <a:rPr lang="en-US" sz="1600" b="1" i="1" dirty="0">
                <a:solidFill>
                  <a:srgbClr val="1A35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complementa esa obligación, no la sustituye.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1371600" y="2880360"/>
            <a:ext cx="10058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100" kern="0" dirty="0">
                <a:solidFill>
                  <a:srgbClr val="A8A8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Art. 14 de la Ley 31/1995 de Prevención de Riesgos Laborales</a:t>
            </a:r>
            <a:endParaRPr lang="en-US" sz="1100" dirty="0"/>
          </a:p>
        </p:txBody>
      </p:sp>
      <p:sp>
        <p:nvSpPr>
          <p:cNvPr id="16" name="Shape 13"/>
          <p:cNvSpPr/>
          <p:nvPr/>
        </p:nvSpPr>
        <p:spPr>
          <a:xfrm>
            <a:off x="457200" y="3520440"/>
            <a:ext cx="5550408" cy="23317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sx="100000" sy="100000" kx="0" ky="0" algn="bl" rotWithShape="0" blurRad="76200" dist="12700" dir="5400000">
              <a:srgbClr val="000000">
                <a:alpha val="6000"/>
              </a:srgbClr>
            </a:outerShdw>
          </a:effectLst>
        </p:spPr>
      </p:sp>
      <p:sp>
        <p:nvSpPr>
          <p:cNvPr id="17" name="Shape 14"/>
          <p:cNvSpPr/>
          <p:nvPr/>
        </p:nvSpPr>
        <p:spPr>
          <a:xfrm>
            <a:off x="457200" y="3520440"/>
            <a:ext cx="5550408" cy="502920"/>
          </a:xfrm>
          <a:prstGeom prst="rect">
            <a:avLst/>
          </a:prstGeom>
          <a:solidFill>
            <a:srgbClr val="B82541"/>
          </a:solidFill>
          <a:ln w="12700">
            <a:solidFill>
              <a:srgbClr val="B82541"/>
            </a:solidFill>
            <a:prstDash val="solid"/>
          </a:ln>
        </p:spPr>
      </p:sp>
      <p:pic>
        <p:nvPicPr>
          <p:cNvPr id="1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3639312"/>
            <a:ext cx="274320" cy="274320"/>
          </a:xfrm>
          <a:prstGeom prst="rect">
            <a:avLst/>
          </a:prstGeom>
        </p:spPr>
      </p:pic>
      <p:sp>
        <p:nvSpPr>
          <p:cNvPr id="19" name="Text 15"/>
          <p:cNvSpPr/>
          <p:nvPr/>
        </p:nvSpPr>
        <p:spPr>
          <a:xfrm>
            <a:off x="1005840" y="3611880"/>
            <a:ext cx="491032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4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PREVENCIÓN FORMAL</a:t>
            </a:r>
            <a:endParaRPr lang="en-US" sz="1400" dirty="0"/>
          </a:p>
        </p:txBody>
      </p:sp>
      <p:sp>
        <p:nvSpPr>
          <p:cNvPr id="20" name="Text 16"/>
          <p:cNvSpPr/>
          <p:nvPr/>
        </p:nvSpPr>
        <p:spPr>
          <a:xfrm>
            <a:off x="640080" y="4114800"/>
            <a:ext cx="51846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que existe en los archivos</a:t>
            </a:r>
            <a:endParaRPr lang="en-US" sz="1100" dirty="0"/>
          </a:p>
        </p:txBody>
      </p:sp>
      <p:sp>
        <p:nvSpPr>
          <p:cNvPr id="21" name="Text 17"/>
          <p:cNvSpPr/>
          <p:nvPr/>
        </p:nvSpPr>
        <p:spPr>
          <a:xfrm>
            <a:off x="777240" y="4434840"/>
            <a:ext cx="5138928" cy="1325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prevención archivado en un cajón.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Formación reducida al mínimo legal exigible.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EPIs renovados solo ante la inspección.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Concierto con el SPA tratado como "prima de seguro".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PRL como partida de coste y carga burocrática.</a:t>
            </a:r>
            <a:endParaRPr lang="en-US" sz="1150" dirty="0"/>
          </a:p>
        </p:txBody>
      </p:sp>
      <p:sp>
        <p:nvSpPr>
          <p:cNvPr id="22" name="Shape 18"/>
          <p:cNvSpPr/>
          <p:nvPr/>
        </p:nvSpPr>
        <p:spPr>
          <a:xfrm>
            <a:off x="6190488" y="3520440"/>
            <a:ext cx="5550408" cy="23317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sx="100000" sy="100000" kx="0" ky="0" algn="bl" rotWithShape="0" blurRad="76200" dist="12700" dir="5400000">
              <a:srgbClr val="000000">
                <a:alpha val="6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6190488" y="3520440"/>
            <a:ext cx="5550408" cy="502920"/>
          </a:xfrm>
          <a:prstGeom prst="rect">
            <a:avLst/>
          </a:prstGeom>
          <a:solidFill>
            <a:srgbClr val="2D8659"/>
          </a:solidFill>
          <a:ln w="12700">
            <a:solidFill>
              <a:srgbClr val="2D8659"/>
            </a:solidFill>
            <a:prstDash val="solid"/>
          </a:ln>
        </p:spPr>
      </p:sp>
      <p:pic>
        <p:nvPicPr>
          <p:cNvPr id="2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3368" y="3639312"/>
            <a:ext cx="274320" cy="274320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6739128" y="3611880"/>
            <a:ext cx="491032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4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PREVENCIÓN EFECTIVA</a:t>
            </a:r>
            <a:endParaRPr lang="en-US" sz="1400" dirty="0"/>
          </a:p>
        </p:txBody>
      </p:sp>
      <p:sp>
        <p:nvSpPr>
          <p:cNvPr id="26" name="Text 21"/>
          <p:cNvSpPr/>
          <p:nvPr/>
        </p:nvSpPr>
        <p:spPr>
          <a:xfrm>
            <a:off x="6373368" y="4114800"/>
            <a:ext cx="51846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que existe en las decisiones del día a día</a:t>
            </a:r>
            <a:endParaRPr lang="en-US" sz="1100" dirty="0"/>
          </a:p>
        </p:txBody>
      </p:sp>
      <p:sp>
        <p:nvSpPr>
          <p:cNvPr id="27" name="Text 22"/>
          <p:cNvSpPr/>
          <p:nvPr/>
        </p:nvSpPr>
        <p:spPr>
          <a:xfrm>
            <a:off x="6510528" y="4434840"/>
            <a:ext cx="5138928" cy="1325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Siniestralidad en el cuadro de mando, junto al EBITDA.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Ante el conflicto plazo-seguridad, gana la seguridad.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Formación más allá del mínimo legal.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Inversión preventiva, no recorte de coste.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■"/>
            </a:pPr>
            <a:r>
              <a:rPr lang="en-US" sz="11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dirección revisa incidentes, no solo resultados.</a:t>
            </a:r>
            <a:endParaRPr lang="en-US" sz="1150" dirty="0"/>
          </a:p>
        </p:txBody>
      </p:sp>
      <p:sp>
        <p:nvSpPr>
          <p:cNvPr id="28" name="Shape 23"/>
          <p:cNvSpPr/>
          <p:nvPr/>
        </p:nvSpPr>
        <p:spPr>
          <a:xfrm>
            <a:off x="0" y="5989320"/>
            <a:ext cx="12191695" cy="594360"/>
          </a:xfrm>
          <a:prstGeom prst="rect">
            <a:avLst/>
          </a:prstGeom>
          <a:solidFill>
            <a:srgbClr val="1A3556"/>
          </a:solidFill>
          <a:ln w="12700">
            <a:solidFill>
              <a:srgbClr val="1A3556"/>
            </a:solidFill>
            <a:prstDash val="solid"/>
          </a:ln>
        </p:spPr>
      </p:sp>
      <p:sp>
        <p:nvSpPr>
          <p:cNvPr id="29" name="Text 24"/>
          <p:cNvSpPr/>
          <p:nvPr/>
        </p:nvSpPr>
        <p:spPr>
          <a:xfrm>
            <a:off x="457200" y="5989320"/>
            <a:ext cx="112471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salud y la seguridad de las personas trabajadoras, </a:t>
            </a:r>
            <a:pPr algn="ctr" indent="0" marL="0">
              <a:buNone/>
            </a:pPr>
            <a:r>
              <a:rPr lang="en-US" sz="1600" b="1" i="1" dirty="0">
                <a:solidFill>
                  <a:srgbClr val="B825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 encima del criterio de facturación.</a:t>
            </a:r>
            <a:endParaRPr lang="en-US" sz="1600" dirty="0"/>
          </a:p>
        </p:txBody>
      </p:sp>
      <p:sp>
        <p:nvSpPr>
          <p:cNvPr id="30" name="Shape 25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F2238"/>
          </a:solidFill>
          <a:ln w="12700">
            <a:solidFill>
              <a:srgbClr val="0F2238"/>
            </a:solidFill>
            <a:prstDash val="solid"/>
          </a:ln>
        </p:spPr>
      </p:sp>
      <p:sp>
        <p:nvSpPr>
          <p:cNvPr id="31" name="Text 26"/>
          <p:cNvSpPr/>
          <p:nvPr/>
        </p:nvSpPr>
        <p:spPr>
          <a:xfrm>
            <a:off x="457200" y="6675120"/>
            <a:ext cx="112471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spc="2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PREVENIR  ·  by OPSAS  ·  Servicio de Prevención Ajeno acreditado SP-056-B  ·  30 años a tu lado</a:t>
            </a:r>
            <a:endParaRPr lang="en-US" sz="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28 abril 2026 — Día Internacional de la Seguridad y Salud Laboral</dc:title>
  <dc:subject>PptxGenJS Presentation</dc:subject>
  <dc:creator>PREVENIR by OPSAS</dc:creator>
  <cp:lastModifiedBy>PREVENIR by OPSAS</cp:lastModifiedBy>
  <cp:revision>1</cp:revision>
  <dcterms:created xsi:type="dcterms:W3CDTF">2026-04-26T20:17:38Z</dcterms:created>
  <dcterms:modified xsi:type="dcterms:W3CDTF">2026-04-26T20:17:38Z</dcterms:modified>
</cp:coreProperties>
</file>